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Lst>
  <p:sldIdLst>
    <p:sldId id="256" r:id="rId2"/>
    <p:sldId id="328" r:id="rId3"/>
    <p:sldId id="257" r:id="rId4"/>
    <p:sldId id="258" r:id="rId5"/>
    <p:sldId id="475" r:id="rId6"/>
    <p:sldId id="535" r:id="rId7"/>
    <p:sldId id="474" r:id="rId8"/>
    <p:sldId id="476" r:id="rId9"/>
    <p:sldId id="434" r:id="rId10"/>
    <p:sldId id="494" r:id="rId11"/>
    <p:sldId id="260" r:id="rId12"/>
    <p:sldId id="521" r:id="rId13"/>
    <p:sldId id="435" r:id="rId14"/>
    <p:sldId id="261" r:id="rId15"/>
    <p:sldId id="377" r:id="rId16"/>
    <p:sldId id="378" r:id="rId17"/>
    <p:sldId id="478" r:id="rId18"/>
    <p:sldId id="480" r:id="rId19"/>
    <p:sldId id="479" r:id="rId20"/>
    <p:sldId id="481" r:id="rId21"/>
    <p:sldId id="322" r:id="rId22"/>
    <p:sldId id="482" r:id="rId23"/>
    <p:sldId id="483" r:id="rId24"/>
    <p:sldId id="484" r:id="rId25"/>
    <p:sldId id="485" r:id="rId26"/>
    <p:sldId id="325" r:id="rId27"/>
    <p:sldId id="477" r:id="rId28"/>
    <p:sldId id="263" r:id="rId29"/>
    <p:sldId id="436" r:id="rId30"/>
    <p:sldId id="264" r:id="rId31"/>
    <p:sldId id="278" r:id="rId32"/>
    <p:sldId id="265" r:id="rId33"/>
    <p:sldId id="266" r:id="rId34"/>
    <p:sldId id="428" r:id="rId35"/>
    <p:sldId id="429" r:id="rId36"/>
    <p:sldId id="430" r:id="rId37"/>
    <p:sldId id="431" r:id="rId38"/>
    <p:sldId id="487" r:id="rId39"/>
    <p:sldId id="488" r:id="rId40"/>
    <p:sldId id="489" r:id="rId41"/>
    <p:sldId id="517" r:id="rId42"/>
    <p:sldId id="490" r:id="rId43"/>
    <p:sldId id="491" r:id="rId44"/>
    <p:sldId id="492" r:id="rId45"/>
    <p:sldId id="536" r:id="rId46"/>
    <p:sldId id="392" r:id="rId47"/>
    <p:sldId id="437" r:id="rId48"/>
    <p:sldId id="269" r:id="rId49"/>
    <p:sldId id="270" r:id="rId50"/>
    <p:sldId id="271" r:id="rId51"/>
    <p:sldId id="272" r:id="rId52"/>
    <p:sldId id="438" r:id="rId53"/>
    <p:sldId id="273" r:id="rId54"/>
    <p:sldId id="402" r:id="rId55"/>
    <p:sldId id="275" r:id="rId56"/>
    <p:sldId id="464" r:id="rId57"/>
    <p:sldId id="465" r:id="rId58"/>
    <p:sldId id="466" r:id="rId59"/>
    <p:sldId id="467" r:id="rId60"/>
    <p:sldId id="468" r:id="rId61"/>
    <p:sldId id="469" r:id="rId62"/>
    <p:sldId id="470" r:id="rId63"/>
    <p:sldId id="471" r:id="rId64"/>
    <p:sldId id="472" r:id="rId65"/>
    <p:sldId id="473" r:id="rId66"/>
    <p:sldId id="518" r:id="rId67"/>
    <p:sldId id="519" r:id="rId68"/>
    <p:sldId id="520" r:id="rId69"/>
    <p:sldId id="522" r:id="rId70"/>
    <p:sldId id="523" r:id="rId71"/>
    <p:sldId id="442" r:id="rId72"/>
    <p:sldId id="443" r:id="rId73"/>
    <p:sldId id="444" r:id="rId74"/>
    <p:sldId id="445" r:id="rId75"/>
    <p:sldId id="446" r:id="rId76"/>
    <p:sldId id="447" r:id="rId77"/>
    <p:sldId id="448" r:id="rId78"/>
    <p:sldId id="449" r:id="rId79"/>
    <p:sldId id="450" r:id="rId80"/>
    <p:sldId id="451" r:id="rId81"/>
    <p:sldId id="452" r:id="rId82"/>
    <p:sldId id="453" r:id="rId83"/>
    <p:sldId id="454" r:id="rId84"/>
    <p:sldId id="455" r:id="rId85"/>
    <p:sldId id="456" r:id="rId86"/>
    <p:sldId id="457" r:id="rId87"/>
    <p:sldId id="458" r:id="rId88"/>
    <p:sldId id="459" r:id="rId89"/>
    <p:sldId id="460" r:id="rId90"/>
    <p:sldId id="461" r:id="rId91"/>
    <p:sldId id="462" r:id="rId92"/>
    <p:sldId id="463" r:id="rId93"/>
    <p:sldId id="533" r:id="rId94"/>
    <p:sldId id="496" r:id="rId95"/>
    <p:sldId id="498" r:id="rId96"/>
    <p:sldId id="499" r:id="rId97"/>
    <p:sldId id="500" r:id="rId98"/>
    <p:sldId id="262" r:id="rId99"/>
    <p:sldId id="501" r:id="rId100"/>
    <p:sldId id="524" r:id="rId101"/>
    <p:sldId id="354" r:id="rId102"/>
    <p:sldId id="355" r:id="rId103"/>
    <p:sldId id="502" r:id="rId104"/>
    <p:sldId id="503" r:id="rId105"/>
    <p:sldId id="504" r:id="rId106"/>
    <p:sldId id="505" r:id="rId107"/>
    <p:sldId id="350" r:id="rId108"/>
    <p:sldId id="351" r:id="rId109"/>
    <p:sldId id="506" r:id="rId110"/>
    <p:sldId id="507" r:id="rId111"/>
    <p:sldId id="508" r:id="rId112"/>
    <p:sldId id="509" r:id="rId113"/>
    <p:sldId id="510" r:id="rId114"/>
    <p:sldId id="511" r:id="rId115"/>
    <p:sldId id="531" r:id="rId116"/>
    <p:sldId id="512" r:id="rId117"/>
    <p:sldId id="513" r:id="rId118"/>
    <p:sldId id="357" r:id="rId119"/>
    <p:sldId id="413" r:id="rId120"/>
    <p:sldId id="414" r:id="rId121"/>
    <p:sldId id="416" r:id="rId122"/>
    <p:sldId id="412" r:id="rId123"/>
    <p:sldId id="514" r:id="rId124"/>
    <p:sldId id="537" r:id="rId125"/>
    <p:sldId id="538" r:id="rId126"/>
    <p:sldId id="525" r:id="rId127"/>
    <p:sldId id="526" r:id="rId128"/>
    <p:sldId id="527" r:id="rId129"/>
    <p:sldId id="528" r:id="rId130"/>
    <p:sldId id="529" r:id="rId131"/>
    <p:sldId id="534" r:id="rId132"/>
    <p:sldId id="532" r:id="rId133"/>
    <p:sldId id="530" r:id="rId1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8"/>
  </p:normalViewPr>
  <p:slideViewPr>
    <p:cSldViewPr snapToGrid="0" snapToObjects="1">
      <p:cViewPr varScale="1">
        <p:scale>
          <a:sx n="104" d="100"/>
          <a:sy n="104" d="100"/>
        </p:scale>
        <p:origin x="1880"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6A8BA3-0F37-AA49-95E8-82C1CABE9353}" type="datetimeFigureOut">
              <a:rPr lang="en-US" smtClean="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3FD53-BAF0-134B-87AB-03C5D39B7FA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14832F-5A0F-8342-BE4D-81B1081A4AA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14832F-5A0F-8342-BE4D-81B1081A4AA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p14="http://schemas.microsoft.com/office/powerpoint/2010/main" val="910108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14832F-5A0F-8342-BE4D-81B1081A4AA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14832F-5A0F-8342-BE4D-81B1081A4AA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14832F-5A0F-8342-BE4D-81B1081A4AA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14832F-5A0F-8342-BE4D-81B1081A4AA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14832F-5A0F-8342-BE4D-81B1081A4AA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14832F-5A0F-8342-BE4D-81B1081A4AA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14832F-5A0F-8342-BE4D-81B1081A4AA4}" type="slidenum">
              <a:rPr lang="en-US" smtClean="0"/>
              <a:pPr/>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B3D0CD8-6641-2E43-B714-5EAF9E86794F}" type="datetimeFigureOut">
              <a:rPr lang="en-US" smtClean="0"/>
              <a:pPr/>
              <a:t>1/25/22</a:t>
            </a:fld>
            <a:endParaRPr lang="en-US" dirty="0"/>
          </a:p>
        </p:txBody>
      </p:sp>
      <p:sp>
        <p:nvSpPr>
          <p:cNvPr id="9" name="Slide Number Placeholder 8"/>
          <p:cNvSpPr>
            <a:spLocks noGrp="1"/>
          </p:cNvSpPr>
          <p:nvPr>
            <p:ph type="sldNum" sz="quarter" idx="11"/>
          </p:nvPr>
        </p:nvSpPr>
        <p:spPr/>
        <p:txBody>
          <a:bodyPr/>
          <a:lstStyle/>
          <a:p>
            <a:fld id="{9614832F-5A0F-8342-BE4D-81B1081A4AA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9614832F-5A0F-8342-BE4D-81B1081A4AA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BB3D0CD8-6641-2E43-B714-5EAF9E86794F}" type="datetimeFigureOut">
              <a:rPr lang="en-US" smtClean="0"/>
              <a:pPr/>
              <a:t>1/25/22</a:t>
            </a:fld>
            <a:endParaRPr lang="en-US" dirty="0"/>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www.nist.gov/news-events/news/2016/10/security-fatigue-can-cause-computer-users-feel-hopeless-and-act-recklessly"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www.thegatewaypundit.com/2018/01/hawaiian-emergency-management-officials-hold-interview-post-notes-passwords-computer-screens/"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xkcd.com/936/"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mailto:kts@umd.edu"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uit.stanford.edu/service/accounts/passwords/quickguide"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lobalmaryland.umd.edu/offices/international-students-scholar-service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SwiftOnSecurity/status/567851173547401216"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thevisualcommunicationguy.com/wp-content/uploads/2014/09/Infographic_Did-I-Plagiarize1.jp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cnbc.com/2018/12/05/warren-buffett-how-to-increase-your-worth-by-50-percent.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automatetheboringstuff.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terpware.umd.edu/"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rive.google.com/drive/folders/1RwN9aWwpNoVXFY4ATiWBdk6bjne4qNyZ?usp=sharin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mailto:dzhang21@umd.edu"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g"/></Relationships>
</file>

<file path=ppt/slides/_rels/slide7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mailto:kts@umd.edu"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tisiphone.net/2015/10/12/starting-an-infosec-career-the-megamix-chapters-1-3/" TargetMode="External"/><Relationship Id="rId2" Type="http://schemas.openxmlformats.org/officeDocument/2006/relationships/hyperlink" Target="https://danielmiessler.com/blog/build-successful-infosec-career/"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www.amazon.com/Navigating-Cybersecurity-Career-Path-Insider/dp/1119833426/"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cybrary.it/course/end-user-security-awareness-1-hour/" TargetMode="External"/><Relationship Id="rId2" Type="http://schemas.openxmlformats.org/officeDocument/2006/relationships/hyperlink" Target="https://securingthehuman.sans.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ENPM685: Information Security Tools</a:t>
            </a:r>
          </a:p>
        </p:txBody>
      </p:sp>
      <p:sp>
        <p:nvSpPr>
          <p:cNvPr id="3" name="Subtitle 2"/>
          <p:cNvSpPr>
            <a:spLocks noGrp="1"/>
          </p:cNvSpPr>
          <p:nvPr>
            <p:ph type="subTitle" idx="1"/>
          </p:nvPr>
        </p:nvSpPr>
        <p:spPr/>
        <p:txBody>
          <a:bodyPr/>
          <a:lstStyle/>
          <a:p>
            <a:r>
              <a:rPr lang="en-US" dirty="0"/>
              <a:t>Kevin Shivers</a:t>
            </a:r>
          </a:p>
          <a:p>
            <a:r>
              <a:rPr lang="en-US" dirty="0"/>
              <a:t>Spring 2022</a:t>
            </a:r>
          </a:p>
        </p:txBody>
      </p:sp>
    </p:spTree>
    <p:extLst>
      <p:ext uri="{BB962C8B-B14F-4D97-AF65-F5344CB8AC3E}">
        <p14:creationId xmlns:p14="http://schemas.microsoft.com/office/powerpoint/2010/main" val="895557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9AEF-51F7-4F49-882B-FF2CB1F46EF4}"/>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C9F8DDC8-13E9-014C-B97B-3D7A351599D4}"/>
              </a:ext>
            </a:extLst>
          </p:cNvPr>
          <p:cNvPicPr>
            <a:picLocks noGrp="1" noChangeAspect="1"/>
          </p:cNvPicPr>
          <p:nvPr>
            <p:ph idx="1"/>
          </p:nvPr>
        </p:nvPicPr>
        <p:blipFill>
          <a:blip r:embed="rId2"/>
          <a:stretch>
            <a:fillRect/>
          </a:stretch>
        </p:blipFill>
        <p:spPr>
          <a:xfrm>
            <a:off x="945222" y="0"/>
            <a:ext cx="6852863" cy="6731931"/>
          </a:xfrm>
        </p:spPr>
      </p:pic>
    </p:spTree>
    <p:extLst>
      <p:ext uri="{BB962C8B-B14F-4D97-AF65-F5344CB8AC3E}">
        <p14:creationId xmlns:p14="http://schemas.microsoft.com/office/powerpoint/2010/main" val="659134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89E74-9E2D-2544-8FBC-175A6EA1D15E}"/>
              </a:ext>
            </a:extLst>
          </p:cNvPr>
          <p:cNvSpPr>
            <a:spLocks noGrp="1"/>
          </p:cNvSpPr>
          <p:nvPr>
            <p:ph type="title"/>
          </p:nvPr>
        </p:nvSpPr>
        <p:spPr/>
        <p:txBody>
          <a:bodyPr/>
          <a:lstStyle/>
          <a:p>
            <a:r>
              <a:rPr lang="en-US" dirty="0"/>
              <a:t>A Typical User’s Point of View</a:t>
            </a:r>
          </a:p>
        </p:txBody>
      </p:sp>
      <p:sp>
        <p:nvSpPr>
          <p:cNvPr id="3" name="Content Placeholder 2">
            <a:extLst>
              <a:ext uri="{FF2B5EF4-FFF2-40B4-BE49-F238E27FC236}">
                <a16:creationId xmlns:a16="http://schemas.microsoft.com/office/drawing/2014/main" id="{46443B9F-43CA-3747-B4C3-65F4A551D3A4}"/>
              </a:ext>
            </a:extLst>
          </p:cNvPr>
          <p:cNvSpPr>
            <a:spLocks noGrp="1"/>
          </p:cNvSpPr>
          <p:nvPr>
            <p:ph idx="1"/>
          </p:nvPr>
        </p:nvSpPr>
        <p:spPr/>
        <p:txBody>
          <a:bodyPr anchor="ctr">
            <a:normAutofit/>
          </a:bodyPr>
          <a:lstStyle/>
          <a:p>
            <a:pPr marL="114300" indent="0" algn="ctr">
              <a:buNone/>
            </a:pPr>
            <a:r>
              <a:rPr lang="en-US" sz="4800" dirty="0"/>
              <a:t>“If it </a:t>
            </a:r>
            <a:r>
              <a:rPr lang="en-US" sz="4800" dirty="0" err="1"/>
              <a:t>ain’t</a:t>
            </a:r>
            <a:r>
              <a:rPr lang="en-US" sz="4800" dirty="0"/>
              <a:t> broken don’t fix it!”</a:t>
            </a:r>
          </a:p>
        </p:txBody>
      </p:sp>
    </p:spTree>
    <p:extLst>
      <p:ext uri="{BB962C8B-B14F-4D97-AF65-F5344CB8AC3E}">
        <p14:creationId xmlns:p14="http://schemas.microsoft.com/office/powerpoint/2010/main" val="25922731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Typical User’s Point of View</a:t>
            </a:r>
          </a:p>
        </p:txBody>
      </p:sp>
      <p:sp>
        <p:nvSpPr>
          <p:cNvPr id="3" name="Content Placeholder 2"/>
          <p:cNvSpPr>
            <a:spLocks noGrp="1"/>
          </p:cNvSpPr>
          <p:nvPr>
            <p:ph idx="1"/>
          </p:nvPr>
        </p:nvSpPr>
        <p:spPr/>
        <p:txBody>
          <a:bodyPr/>
          <a:lstStyle/>
          <a:p>
            <a:r>
              <a:rPr lang="en-US" dirty="0"/>
              <a:t>‘Security Fatigue’ Can Cause Computer Users to Feel Hopeless and Act Recklessly, New Study Suggests</a:t>
            </a:r>
          </a:p>
          <a:p>
            <a:r>
              <a:rPr lang="en-US" dirty="0">
                <a:hlinkClick r:id="rId2"/>
              </a:rPr>
              <a:t>https://www.nist.gov/news-events/news/2016/10/security-fatigue-can-cause-computer-users-feel-hopeless-and-act-recklessly</a:t>
            </a:r>
            <a:endParaRPr lang="en-US" dirty="0"/>
          </a:p>
          <a:p>
            <a:endParaRPr lang="en-US" dirty="0"/>
          </a:p>
          <a:p>
            <a:r>
              <a:rPr lang="en-US" dirty="0"/>
              <a:t>“I don’t pay any attention to those things anymore…People get weary from being bombarded by ‘watch out for this or watch out for that.’”</a:t>
            </a:r>
          </a:p>
        </p:txBody>
      </p:sp>
    </p:spTree>
    <p:extLst>
      <p:ext uri="{BB962C8B-B14F-4D97-AF65-F5344CB8AC3E}">
        <p14:creationId xmlns:p14="http://schemas.microsoft.com/office/powerpoint/2010/main" val="118015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Typical User’s Point of View</a:t>
            </a:r>
          </a:p>
        </p:txBody>
      </p:sp>
      <p:sp>
        <p:nvSpPr>
          <p:cNvPr id="3" name="Content Placeholder 2"/>
          <p:cNvSpPr>
            <a:spLocks noGrp="1"/>
          </p:cNvSpPr>
          <p:nvPr>
            <p:ph idx="1"/>
          </p:nvPr>
        </p:nvSpPr>
        <p:spPr/>
        <p:txBody>
          <a:bodyPr/>
          <a:lstStyle/>
          <a:p>
            <a:r>
              <a:rPr lang="en-US" dirty="0"/>
              <a:t>“I get tired of remembering my username and passwords.”</a:t>
            </a:r>
          </a:p>
          <a:p>
            <a:r>
              <a:rPr lang="en-US" dirty="0"/>
              <a:t>“I never remember the PIN numbers, there are too many things for me to remember. It is frustrating to have to remember this useless information.</a:t>
            </a:r>
          </a:p>
          <a:p>
            <a:r>
              <a:rPr lang="en-US" dirty="0"/>
              <a:t>“It also bothers me when I have to go through more additional security measures to access my things, or get locked out of my own account because I forgot as I accidentally typed in my password incorrectly.”</a:t>
            </a:r>
          </a:p>
          <a:p>
            <a:r>
              <a:rPr lang="en-US" dirty="0"/>
              <a:t>Participants also wonder why they would be targeted in a </a:t>
            </a:r>
            <a:r>
              <a:rPr lang="en-US" dirty="0" err="1"/>
              <a:t>cyberattack</a:t>
            </a:r>
            <a:r>
              <a:rPr lang="en-US" dirty="0"/>
              <a:t>. </a:t>
            </a:r>
            <a:r>
              <a:rPr lang="en-US"/>
              <a:t>The data showed that many interviewees did not feel important enough for anyone to want to take their information, nor did they know anyone who had ever been hacked. </a:t>
            </a:r>
          </a:p>
          <a:p>
            <a:endParaRPr lang="en-US" dirty="0"/>
          </a:p>
        </p:txBody>
      </p:sp>
    </p:spTree>
    <p:extLst>
      <p:ext uri="{BB962C8B-B14F-4D97-AF65-F5344CB8AC3E}">
        <p14:creationId xmlns:p14="http://schemas.microsoft.com/office/powerpoint/2010/main" val="1525633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Awareness</a:t>
            </a:r>
          </a:p>
        </p:txBody>
      </p:sp>
      <p:sp>
        <p:nvSpPr>
          <p:cNvPr id="3" name="Content Placeholder 2"/>
          <p:cNvSpPr>
            <a:spLocks noGrp="1"/>
          </p:cNvSpPr>
          <p:nvPr>
            <p:ph idx="1"/>
          </p:nvPr>
        </p:nvSpPr>
        <p:spPr/>
        <p:txBody>
          <a:bodyPr>
            <a:normAutofit/>
          </a:bodyPr>
          <a:lstStyle/>
          <a:p>
            <a:r>
              <a:rPr lang="en-US" sz="2800" dirty="0"/>
              <a:t>End user top risks</a:t>
            </a:r>
          </a:p>
          <a:p>
            <a:pPr lvl="1"/>
            <a:r>
              <a:rPr lang="en-US" sz="2800" dirty="0"/>
              <a:t>Phishing</a:t>
            </a:r>
          </a:p>
          <a:p>
            <a:pPr lvl="1"/>
            <a:r>
              <a:rPr lang="en-US" sz="2800" dirty="0"/>
              <a:t>Poor password practice</a:t>
            </a:r>
          </a:p>
          <a:p>
            <a:pPr lvl="1"/>
            <a:r>
              <a:rPr lang="en-US" sz="2800" dirty="0"/>
              <a:t>Not updating software</a:t>
            </a:r>
          </a:p>
          <a:p>
            <a:pPr lvl="1"/>
            <a:r>
              <a:rPr lang="en-US" sz="2800" dirty="0"/>
              <a:t>Not changing default passwords/configuring devices (printers)</a:t>
            </a:r>
          </a:p>
          <a:p>
            <a:pPr lvl="1"/>
            <a:r>
              <a:rPr lang="en-US" sz="2800" dirty="0"/>
              <a:t>Sharing too much on social media</a:t>
            </a:r>
          </a:p>
          <a:p>
            <a:pPr lvl="1"/>
            <a:r>
              <a:rPr lang="en-US" sz="2800" dirty="0"/>
              <a:t>Data loss / not backing up data</a:t>
            </a:r>
          </a:p>
        </p:txBody>
      </p:sp>
    </p:spTree>
    <p:extLst>
      <p:ext uri="{BB962C8B-B14F-4D97-AF65-F5344CB8AC3E}">
        <p14:creationId xmlns:p14="http://schemas.microsoft.com/office/powerpoint/2010/main" val="35532500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Awareness - Phishing</a:t>
            </a:r>
          </a:p>
        </p:txBody>
      </p:sp>
      <p:sp>
        <p:nvSpPr>
          <p:cNvPr id="3" name="Content Placeholder 2"/>
          <p:cNvSpPr>
            <a:spLocks noGrp="1"/>
          </p:cNvSpPr>
          <p:nvPr>
            <p:ph idx="1"/>
          </p:nvPr>
        </p:nvSpPr>
        <p:spPr/>
        <p:txBody>
          <a:bodyPr>
            <a:normAutofit lnSpcReduction="10000"/>
          </a:bodyPr>
          <a:lstStyle/>
          <a:p>
            <a:r>
              <a:rPr lang="en-US" dirty="0"/>
              <a:t>Users are being phished all the time, everything from *really* bad attempts to highly cloned emails and sites that look legitimate</a:t>
            </a:r>
          </a:p>
          <a:p>
            <a:endParaRPr lang="en-US" dirty="0"/>
          </a:p>
          <a:p>
            <a:r>
              <a:rPr lang="en-US" dirty="0"/>
              <a:t>Why? </a:t>
            </a:r>
          </a:p>
          <a:p>
            <a:pPr lvl="1"/>
            <a:r>
              <a:rPr lang="en-US" b="1" dirty="0"/>
              <a:t>Because it works</a:t>
            </a:r>
          </a:p>
          <a:p>
            <a:pPr lvl="1"/>
            <a:endParaRPr lang="en-US" dirty="0"/>
          </a:p>
          <a:p>
            <a:r>
              <a:rPr lang="en-US" dirty="0"/>
              <a:t>Everything from using their email account to send spam, steal $, infect their work/home computer, etc.</a:t>
            </a:r>
          </a:p>
          <a:p>
            <a:endParaRPr lang="en-US" dirty="0"/>
          </a:p>
          <a:p>
            <a:r>
              <a:rPr lang="en-US" dirty="0"/>
              <a:t>Teach them how to identify phishing messages and remind them that the only person who should know their password is them!</a:t>
            </a:r>
          </a:p>
        </p:txBody>
      </p:sp>
    </p:spTree>
    <p:extLst>
      <p:ext uri="{BB962C8B-B14F-4D97-AF65-F5344CB8AC3E}">
        <p14:creationId xmlns:p14="http://schemas.microsoft.com/office/powerpoint/2010/main" val="10978786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Security Awareness – Password Practices</a:t>
            </a:r>
          </a:p>
        </p:txBody>
      </p:sp>
      <p:sp>
        <p:nvSpPr>
          <p:cNvPr id="3" name="Content Placeholder 2"/>
          <p:cNvSpPr>
            <a:spLocks noGrp="1"/>
          </p:cNvSpPr>
          <p:nvPr>
            <p:ph idx="1"/>
          </p:nvPr>
        </p:nvSpPr>
        <p:spPr/>
        <p:txBody>
          <a:bodyPr/>
          <a:lstStyle/>
          <a:p>
            <a:r>
              <a:rPr lang="en-US" dirty="0"/>
              <a:t>Selecting good passwords</a:t>
            </a:r>
          </a:p>
          <a:p>
            <a:pPr lvl="1"/>
            <a:r>
              <a:rPr lang="en-US" dirty="0"/>
              <a:t>“Be!z28&amp;TRuck” or “</a:t>
            </a:r>
            <a:r>
              <a:rPr lang="en-US" dirty="0" err="1"/>
              <a:t>thequickbrownfoxjumpsoverthelazydog</a:t>
            </a:r>
            <a:r>
              <a:rPr lang="en-US" dirty="0"/>
              <a:t>”</a:t>
            </a:r>
          </a:p>
          <a:p>
            <a:pPr lvl="1"/>
            <a:r>
              <a:rPr lang="en-US" dirty="0"/>
              <a:t>Not “password”</a:t>
            </a:r>
          </a:p>
          <a:p>
            <a:r>
              <a:rPr lang="en-US" dirty="0"/>
              <a:t>Minimize password reuse, especially between highly sensitive accounts (banking) vs. low sensitivity (internet forum)</a:t>
            </a:r>
          </a:p>
          <a:p>
            <a:r>
              <a:rPr lang="en-US" dirty="0"/>
              <a:t>Password Managers</a:t>
            </a:r>
          </a:p>
          <a:p>
            <a:r>
              <a:rPr lang="en-US" dirty="0"/>
              <a:t>Fill out reset questions</a:t>
            </a:r>
          </a:p>
          <a:p>
            <a:r>
              <a:rPr lang="en-US" dirty="0"/>
              <a:t>Don’t share your password</a:t>
            </a:r>
          </a:p>
          <a:p>
            <a:r>
              <a:rPr lang="en-US" dirty="0"/>
              <a:t>Don’t write it on a sticky on your keyboard/monitor</a:t>
            </a:r>
          </a:p>
          <a:p>
            <a:r>
              <a:rPr lang="en-US" b="1" dirty="0"/>
              <a:t>Multi Factor Authentication</a:t>
            </a:r>
          </a:p>
          <a:p>
            <a:pPr lvl="1"/>
            <a:endParaRPr lang="en-US" dirty="0"/>
          </a:p>
        </p:txBody>
      </p:sp>
    </p:spTree>
    <p:extLst>
      <p:ext uri="{BB962C8B-B14F-4D97-AF65-F5344CB8AC3E}">
        <p14:creationId xmlns:p14="http://schemas.microsoft.com/office/powerpoint/2010/main" val="3839189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Security Awareness – Password Practices</a:t>
            </a:r>
          </a:p>
        </p:txBody>
      </p:sp>
      <p:pic>
        <p:nvPicPr>
          <p:cNvPr id="4" name="Content Placeholder 3" descr="Cgi9t7CWYAA9GHo.jpg"/>
          <p:cNvPicPr>
            <a:picLocks noGrp="1" noChangeAspect="1"/>
          </p:cNvPicPr>
          <p:nvPr>
            <p:ph idx="1"/>
          </p:nvPr>
        </p:nvPicPr>
        <p:blipFill>
          <a:blip r:embed="rId2">
            <a:extLst>
              <a:ext uri="{28A0092B-C50C-407E-A947-70E740481C1C}">
                <a14:useLocalDpi xmlns:a14="http://schemas.microsoft.com/office/drawing/2010/main" val="0"/>
              </a:ext>
            </a:extLst>
          </a:blip>
          <a:srcRect l="-61111" r="-61111"/>
          <a:stretch>
            <a:fillRect/>
          </a:stretch>
        </p:blipFill>
        <p:spPr/>
      </p:pic>
    </p:spTree>
    <p:extLst>
      <p:ext uri="{BB962C8B-B14F-4D97-AF65-F5344CB8AC3E}">
        <p14:creationId xmlns:p14="http://schemas.microsoft.com/office/powerpoint/2010/main" val="5530085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Security Awareness – Password Practices</a:t>
            </a:r>
          </a:p>
        </p:txBody>
      </p:sp>
      <p:sp>
        <p:nvSpPr>
          <p:cNvPr id="3" name="Content Placeholder 2"/>
          <p:cNvSpPr>
            <a:spLocks noGrp="1"/>
          </p:cNvSpPr>
          <p:nvPr>
            <p:ph idx="1"/>
          </p:nvPr>
        </p:nvSpPr>
        <p:spPr/>
        <p:txBody>
          <a:bodyPr/>
          <a:lstStyle/>
          <a:p>
            <a:r>
              <a:rPr lang="en-US" dirty="0">
                <a:hlinkClick r:id="rId2"/>
              </a:rPr>
              <a:t>http://www.thegatewaypundit.com/2018/01/hawaiian-emergency-management-officials-hold-interview-post-notes-passwords-computer-screens/</a:t>
            </a:r>
            <a:endParaRPr lang="en-US" dirty="0"/>
          </a:p>
          <a:p>
            <a:endParaRPr lang="en-US" dirty="0"/>
          </a:p>
          <a:p>
            <a:r>
              <a:rPr lang="en-US" dirty="0"/>
              <a:t>Hawaiian Emergency Management Officials Hold Interview </a:t>
            </a:r>
            <a:r>
              <a:rPr lang="mr-IN" dirty="0"/>
              <a:t>–</a:t>
            </a:r>
            <a:r>
              <a:rPr lang="en-US" dirty="0"/>
              <a:t> Post-It Note of password on their monitor</a:t>
            </a:r>
          </a:p>
          <a:p>
            <a:endParaRPr lang="en-US" dirty="0"/>
          </a:p>
          <a:p>
            <a:endParaRPr lang="en-US" dirty="0"/>
          </a:p>
        </p:txBody>
      </p:sp>
    </p:spTree>
    <p:extLst>
      <p:ext uri="{BB962C8B-B14F-4D97-AF65-F5344CB8AC3E}">
        <p14:creationId xmlns:p14="http://schemas.microsoft.com/office/powerpoint/2010/main" val="10177513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Security Awareness – Password Practices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420" y="1257300"/>
            <a:ext cx="3963544" cy="545441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274" y="1257300"/>
            <a:ext cx="5610225" cy="4469479"/>
          </a:xfrm>
          <a:prstGeom prst="rect">
            <a:avLst/>
          </a:prstGeom>
        </p:spPr>
      </p:pic>
      <p:sp>
        <p:nvSpPr>
          <p:cNvPr id="6" name="TextBox 5"/>
          <p:cNvSpPr txBox="1"/>
          <p:nvPr/>
        </p:nvSpPr>
        <p:spPr>
          <a:xfrm>
            <a:off x="4271964" y="5900738"/>
            <a:ext cx="4486274" cy="523220"/>
          </a:xfrm>
          <a:prstGeom prst="rect">
            <a:avLst/>
          </a:prstGeom>
          <a:noFill/>
        </p:spPr>
        <p:txBody>
          <a:bodyPr wrap="square" rtlCol="0">
            <a:spAutoFit/>
          </a:bodyPr>
          <a:lstStyle/>
          <a:p>
            <a:r>
              <a:rPr lang="en-US" sz="2800" b="1" dirty="0"/>
              <a:t>Password = Warningpoint2</a:t>
            </a:r>
          </a:p>
        </p:txBody>
      </p:sp>
    </p:spTree>
    <p:extLst>
      <p:ext uri="{BB962C8B-B14F-4D97-AF65-F5344CB8AC3E}">
        <p14:creationId xmlns:p14="http://schemas.microsoft.com/office/powerpoint/2010/main" val="1892408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Security Awareness – Password Practices</a:t>
            </a:r>
          </a:p>
        </p:txBody>
      </p:sp>
      <p:pic>
        <p:nvPicPr>
          <p:cNvPr id="4" name="Content Placeholder 3" descr="password_strength.png"/>
          <p:cNvPicPr>
            <a:picLocks noGrp="1" noChangeAspect="1"/>
          </p:cNvPicPr>
          <p:nvPr>
            <p:ph idx="1"/>
          </p:nvPr>
        </p:nvPicPr>
        <p:blipFill>
          <a:blip r:embed="rId2">
            <a:extLst>
              <a:ext uri="{28A0092B-C50C-407E-A947-70E740481C1C}">
                <a14:useLocalDpi xmlns:a14="http://schemas.microsoft.com/office/drawing/2010/main" val="0"/>
              </a:ext>
            </a:extLst>
          </a:blip>
          <a:srcRect l="-14457" r="-14457"/>
          <a:stretch>
            <a:fillRect/>
          </a:stretch>
        </p:blipFill>
        <p:spPr>
          <a:xfrm>
            <a:off x="457200" y="1600200"/>
            <a:ext cx="7385050" cy="4652582"/>
          </a:xfrm>
        </p:spPr>
      </p:pic>
      <p:sp>
        <p:nvSpPr>
          <p:cNvPr id="5" name="TextBox 4"/>
          <p:cNvSpPr txBox="1"/>
          <p:nvPr/>
        </p:nvSpPr>
        <p:spPr>
          <a:xfrm>
            <a:off x="2968625" y="6306919"/>
            <a:ext cx="2319077" cy="923330"/>
          </a:xfrm>
          <a:prstGeom prst="rect">
            <a:avLst/>
          </a:prstGeom>
          <a:noFill/>
        </p:spPr>
        <p:txBody>
          <a:bodyPr wrap="none" rtlCol="0">
            <a:spAutoFit/>
          </a:bodyPr>
          <a:lstStyle/>
          <a:p>
            <a:r>
              <a:rPr lang="en-US" dirty="0">
                <a:hlinkClick r:id="rId3"/>
              </a:rPr>
              <a:t>https://xkcd.com/936/</a:t>
            </a:r>
            <a:endParaRPr lang="en-US" dirty="0"/>
          </a:p>
          <a:p>
            <a:endParaRPr lang="en-US" dirty="0"/>
          </a:p>
          <a:p>
            <a:endParaRPr lang="en-US" dirty="0"/>
          </a:p>
        </p:txBody>
      </p:sp>
    </p:spTree>
    <p:extLst>
      <p:ext uri="{BB962C8B-B14F-4D97-AF65-F5344CB8AC3E}">
        <p14:creationId xmlns:p14="http://schemas.microsoft.com/office/powerpoint/2010/main" val="2784296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Contact Info</a:t>
            </a:r>
          </a:p>
        </p:txBody>
      </p:sp>
      <p:sp>
        <p:nvSpPr>
          <p:cNvPr id="2" name="Content Placeholder 1"/>
          <p:cNvSpPr>
            <a:spLocks noGrp="1"/>
          </p:cNvSpPr>
          <p:nvPr>
            <p:ph idx="1"/>
          </p:nvPr>
        </p:nvSpPr>
        <p:spPr/>
        <p:txBody>
          <a:bodyPr>
            <a:normAutofit/>
          </a:bodyPr>
          <a:lstStyle/>
          <a:p>
            <a:pPr marL="114300" indent="0">
              <a:buNone/>
            </a:pPr>
            <a:r>
              <a:rPr lang="en-US" sz="3600" dirty="0">
                <a:hlinkClick r:id="rId2"/>
              </a:rPr>
              <a:t>kts@umd.edu</a:t>
            </a:r>
            <a:r>
              <a:rPr lang="en-US" sz="3600" dirty="0"/>
              <a:t> </a:t>
            </a:r>
          </a:p>
          <a:p>
            <a:pPr marL="114300" indent="0">
              <a:buNone/>
            </a:pPr>
            <a:endParaRPr lang="en-US" sz="3600" dirty="0"/>
          </a:p>
          <a:p>
            <a:pPr marL="114300" indent="0">
              <a:buNone/>
            </a:pPr>
            <a:r>
              <a:rPr lang="en-US" sz="3600" dirty="0"/>
              <a:t>Please put “</a:t>
            </a:r>
            <a:r>
              <a:rPr lang="en-US" sz="3600" b="1" dirty="0"/>
              <a:t>ENPM685</a:t>
            </a:r>
            <a:r>
              <a:rPr lang="en-US" sz="3600" dirty="0"/>
              <a:t>” in the subject line so it doesn’t get lost in the mess that is my inbox</a:t>
            </a:r>
          </a:p>
          <a:p>
            <a:pPr marL="114300" indent="0">
              <a:buNone/>
            </a:pPr>
            <a:endParaRPr lang="en-US" sz="3600" dirty="0"/>
          </a:p>
        </p:txBody>
      </p:sp>
    </p:spTree>
    <p:extLst>
      <p:ext uri="{BB962C8B-B14F-4D97-AF65-F5344CB8AC3E}">
        <p14:creationId xmlns:p14="http://schemas.microsoft.com/office/powerpoint/2010/main" val="11298755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Security Awareness – Password Practices</a:t>
            </a:r>
          </a:p>
        </p:txBody>
      </p:sp>
      <p:pic>
        <p:nvPicPr>
          <p:cNvPr id="4" name="Content Placeholder 3" descr="Screen Shot 2016-07-21 at 1.20.56 PM.png"/>
          <p:cNvPicPr>
            <a:picLocks noGrp="1" noChangeAspect="1"/>
          </p:cNvPicPr>
          <p:nvPr>
            <p:ph idx="1"/>
          </p:nvPr>
        </p:nvPicPr>
        <p:blipFill>
          <a:blip r:embed="rId2">
            <a:extLst>
              <a:ext uri="{28A0092B-C50C-407E-A947-70E740481C1C}">
                <a14:useLocalDpi xmlns:a14="http://schemas.microsoft.com/office/drawing/2010/main" val="0"/>
              </a:ext>
            </a:extLst>
          </a:blip>
          <a:srcRect l="-34444" r="-34444"/>
          <a:stretch>
            <a:fillRect/>
          </a:stretch>
        </p:blipFill>
        <p:spPr>
          <a:xfrm>
            <a:off x="0" y="1185333"/>
            <a:ext cx="8278519" cy="5215467"/>
          </a:xfrm>
        </p:spPr>
      </p:pic>
      <p:sp>
        <p:nvSpPr>
          <p:cNvPr id="5" name="TextBox 4"/>
          <p:cNvSpPr txBox="1"/>
          <p:nvPr/>
        </p:nvSpPr>
        <p:spPr>
          <a:xfrm>
            <a:off x="1371599" y="6400800"/>
            <a:ext cx="6536267" cy="646331"/>
          </a:xfrm>
          <a:prstGeom prst="rect">
            <a:avLst/>
          </a:prstGeom>
          <a:noFill/>
        </p:spPr>
        <p:txBody>
          <a:bodyPr wrap="square" rtlCol="0">
            <a:spAutoFit/>
          </a:bodyPr>
          <a:lstStyle/>
          <a:p>
            <a:r>
              <a:rPr lang="en-US" dirty="0">
                <a:hlinkClick r:id="rId3"/>
              </a:rPr>
              <a:t>https://uit.stanford.edu/service/accounts/passwords/quickguide</a:t>
            </a:r>
            <a:endParaRPr lang="en-US" dirty="0"/>
          </a:p>
          <a:p>
            <a:endParaRPr lang="en-US" dirty="0"/>
          </a:p>
        </p:txBody>
      </p:sp>
    </p:spTree>
    <p:extLst>
      <p:ext uri="{BB962C8B-B14F-4D97-AF65-F5344CB8AC3E}">
        <p14:creationId xmlns:p14="http://schemas.microsoft.com/office/powerpoint/2010/main" val="1435978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Awareness - Patching</a:t>
            </a:r>
          </a:p>
        </p:txBody>
      </p:sp>
      <p:sp>
        <p:nvSpPr>
          <p:cNvPr id="3" name="Content Placeholder 2"/>
          <p:cNvSpPr>
            <a:spLocks noGrp="1"/>
          </p:cNvSpPr>
          <p:nvPr>
            <p:ph idx="1"/>
          </p:nvPr>
        </p:nvSpPr>
        <p:spPr/>
        <p:txBody>
          <a:bodyPr/>
          <a:lstStyle/>
          <a:p>
            <a:r>
              <a:rPr lang="en-US" dirty="0"/>
              <a:t>Users need to understand that updating software is not just to add new features, it’s to install important security updates</a:t>
            </a:r>
          </a:p>
          <a:p>
            <a:r>
              <a:rPr lang="en-US" dirty="0"/>
              <a:t>Set to automatically update if at all possible and/or make as painless as possible</a:t>
            </a:r>
          </a:p>
          <a:p>
            <a:r>
              <a:rPr lang="en-US" dirty="0"/>
              <a:t>Actually run all those self-updating tools we never do!</a:t>
            </a:r>
          </a:p>
          <a:p>
            <a:r>
              <a:rPr lang="en-US" dirty="0"/>
              <a:t>Encourage removing packages that are not needed (Flash, Acrobat, Java, Silverlight)</a:t>
            </a:r>
          </a:p>
          <a:p>
            <a:endParaRPr lang="en-US" dirty="0"/>
          </a:p>
          <a:p>
            <a:r>
              <a:rPr lang="en-US" dirty="0"/>
              <a:t>Add a password to your printer/NAS/etc. and turn off anything not needed.</a:t>
            </a:r>
          </a:p>
        </p:txBody>
      </p:sp>
    </p:spTree>
    <p:extLst>
      <p:ext uri="{BB962C8B-B14F-4D97-AF65-F5344CB8AC3E}">
        <p14:creationId xmlns:p14="http://schemas.microsoft.com/office/powerpoint/2010/main" val="6245362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Security Awareness – Social Media</a:t>
            </a:r>
          </a:p>
        </p:txBody>
      </p:sp>
      <p:sp>
        <p:nvSpPr>
          <p:cNvPr id="3" name="Content Placeholder 2"/>
          <p:cNvSpPr>
            <a:spLocks noGrp="1"/>
          </p:cNvSpPr>
          <p:nvPr>
            <p:ph idx="1"/>
          </p:nvPr>
        </p:nvSpPr>
        <p:spPr/>
        <p:txBody>
          <a:bodyPr>
            <a:normAutofit/>
          </a:bodyPr>
          <a:lstStyle/>
          <a:p>
            <a:r>
              <a:rPr lang="en-US" sz="2800" dirty="0"/>
              <a:t>Sharing your entire life on social media is not always a good idea.  (I’m looking at you Kim </a:t>
            </a:r>
            <a:r>
              <a:rPr lang="en-US" sz="2800" dirty="0" err="1"/>
              <a:t>Kardashian</a:t>
            </a:r>
            <a:r>
              <a:rPr lang="is-IS" sz="2800" dirty="0"/>
              <a:t>…)</a:t>
            </a:r>
          </a:p>
          <a:p>
            <a:endParaRPr lang="is-IS" sz="2800" dirty="0"/>
          </a:p>
          <a:p>
            <a:r>
              <a:rPr lang="is-IS" sz="2800" dirty="0"/>
              <a:t>Know your whereabouts, likes, who you know, etc.</a:t>
            </a:r>
          </a:p>
          <a:p>
            <a:pPr lvl="1"/>
            <a:r>
              <a:rPr lang="is-IS" sz="2800" dirty="0"/>
              <a:t>All very valuable for physical attacks, social engineering, </a:t>
            </a:r>
            <a:r>
              <a:rPr lang="en-US" sz="2800" dirty="0"/>
              <a:t>impersonation</a:t>
            </a:r>
            <a:r>
              <a:rPr lang="is-IS" sz="2800" dirty="0"/>
              <a:t>, password resets, etc</a:t>
            </a:r>
          </a:p>
          <a:p>
            <a:pPr lvl="1"/>
            <a:endParaRPr lang="en-US" sz="2800" dirty="0"/>
          </a:p>
        </p:txBody>
      </p:sp>
    </p:spTree>
    <p:extLst>
      <p:ext uri="{BB962C8B-B14F-4D97-AF65-F5344CB8AC3E}">
        <p14:creationId xmlns:p14="http://schemas.microsoft.com/office/powerpoint/2010/main" val="24595126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Security Awareness – Social Media</a:t>
            </a:r>
          </a:p>
        </p:txBody>
      </p:sp>
      <p:pic>
        <p:nvPicPr>
          <p:cNvPr id="4" name="Content Placeholder 3" descr="Screen Shot 2016-07-19 at 9.51.04 PM.png"/>
          <p:cNvPicPr>
            <a:picLocks noGrp="1" noChangeAspect="1"/>
          </p:cNvPicPr>
          <p:nvPr>
            <p:ph idx="1"/>
          </p:nvPr>
        </p:nvPicPr>
        <p:blipFill>
          <a:blip r:embed="rId2">
            <a:extLst>
              <a:ext uri="{28A0092B-C50C-407E-A947-70E740481C1C}">
                <a14:useLocalDpi xmlns:a14="http://schemas.microsoft.com/office/drawing/2010/main" val="0"/>
              </a:ext>
            </a:extLst>
          </a:blip>
          <a:srcRect t="-7379" b="-7379"/>
          <a:stretch>
            <a:fillRect/>
          </a:stretch>
        </p:blipFill>
        <p:spPr/>
      </p:pic>
    </p:spTree>
    <p:extLst>
      <p:ext uri="{BB962C8B-B14F-4D97-AF65-F5344CB8AC3E}">
        <p14:creationId xmlns:p14="http://schemas.microsoft.com/office/powerpoint/2010/main" val="1789450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Security Awareness – Social Media</a:t>
            </a:r>
          </a:p>
        </p:txBody>
      </p:sp>
      <p:pic>
        <p:nvPicPr>
          <p:cNvPr id="4" name="Content Placeholder 3" descr="Screen Shot 2016-07-19 at 9.51.46 PM.png"/>
          <p:cNvPicPr>
            <a:picLocks noGrp="1" noChangeAspect="1"/>
          </p:cNvPicPr>
          <p:nvPr>
            <p:ph idx="1"/>
          </p:nvPr>
        </p:nvPicPr>
        <p:blipFill>
          <a:blip r:embed="rId2">
            <a:extLst>
              <a:ext uri="{28A0092B-C50C-407E-A947-70E740481C1C}">
                <a14:useLocalDpi xmlns:a14="http://schemas.microsoft.com/office/drawing/2010/main" val="0"/>
              </a:ext>
            </a:extLst>
          </a:blip>
          <a:srcRect t="-4961" b="-4961"/>
          <a:stretch>
            <a:fillRect/>
          </a:stretch>
        </p:blipFill>
        <p:spPr/>
      </p:pic>
    </p:spTree>
    <p:extLst>
      <p:ext uri="{BB962C8B-B14F-4D97-AF65-F5344CB8AC3E}">
        <p14:creationId xmlns:p14="http://schemas.microsoft.com/office/powerpoint/2010/main" val="39843078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AC62-A76C-514A-82D7-0FCCA462D415}"/>
              </a:ext>
            </a:extLst>
          </p:cNvPr>
          <p:cNvSpPr>
            <a:spLocks noGrp="1"/>
          </p:cNvSpPr>
          <p:nvPr>
            <p:ph type="title"/>
          </p:nvPr>
        </p:nvSpPr>
        <p:spPr/>
        <p:txBody>
          <a:bodyPr/>
          <a:lstStyle/>
          <a:p>
            <a:r>
              <a:rPr lang="en-US" sz="4000" dirty="0"/>
              <a:t>Security Awareness – Social Media</a:t>
            </a:r>
          </a:p>
        </p:txBody>
      </p:sp>
      <p:pic>
        <p:nvPicPr>
          <p:cNvPr id="5" name="Content Placeholder 4">
            <a:extLst>
              <a:ext uri="{FF2B5EF4-FFF2-40B4-BE49-F238E27FC236}">
                <a16:creationId xmlns:a16="http://schemas.microsoft.com/office/drawing/2014/main" id="{8C9959C0-E0E6-C14C-97B7-6585BFAC1B8E}"/>
              </a:ext>
            </a:extLst>
          </p:cNvPr>
          <p:cNvPicPr>
            <a:picLocks noGrp="1" noChangeAspect="1"/>
          </p:cNvPicPr>
          <p:nvPr>
            <p:ph idx="1"/>
          </p:nvPr>
        </p:nvPicPr>
        <p:blipFill>
          <a:blip r:embed="rId2"/>
          <a:stretch>
            <a:fillRect/>
          </a:stretch>
        </p:blipFill>
        <p:spPr>
          <a:xfrm>
            <a:off x="1126578" y="1600200"/>
            <a:ext cx="6281244" cy="4800600"/>
          </a:xfrm>
        </p:spPr>
      </p:pic>
    </p:spTree>
    <p:extLst>
      <p:ext uri="{BB962C8B-B14F-4D97-AF65-F5344CB8AC3E}">
        <p14:creationId xmlns:p14="http://schemas.microsoft.com/office/powerpoint/2010/main" val="38232498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Security Awareness – Data Loss</a:t>
            </a:r>
          </a:p>
        </p:txBody>
      </p:sp>
      <p:sp>
        <p:nvSpPr>
          <p:cNvPr id="3" name="Content Placeholder 2"/>
          <p:cNvSpPr>
            <a:spLocks noGrp="1"/>
          </p:cNvSpPr>
          <p:nvPr>
            <p:ph idx="1"/>
          </p:nvPr>
        </p:nvSpPr>
        <p:spPr/>
        <p:txBody>
          <a:bodyPr/>
          <a:lstStyle/>
          <a:p>
            <a:pPr marL="114300" indent="0">
              <a:buNone/>
            </a:pPr>
            <a:r>
              <a:rPr lang="en-US" dirty="0"/>
              <a:t> </a:t>
            </a:r>
          </a:p>
        </p:txBody>
      </p:sp>
      <p:pic>
        <p:nvPicPr>
          <p:cNvPr id="4" name="Picture 3" descr="17nurf.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182" y="1600200"/>
            <a:ext cx="6890126" cy="4657725"/>
          </a:xfrm>
          <a:prstGeom prst="rect">
            <a:avLst/>
          </a:prstGeom>
        </p:spPr>
      </p:pic>
    </p:spTree>
    <p:extLst>
      <p:ext uri="{BB962C8B-B14F-4D97-AF65-F5344CB8AC3E}">
        <p14:creationId xmlns:p14="http://schemas.microsoft.com/office/powerpoint/2010/main" val="17578893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via Policy</a:t>
            </a:r>
          </a:p>
        </p:txBody>
      </p:sp>
      <p:sp>
        <p:nvSpPr>
          <p:cNvPr id="3" name="Content Placeholder 2"/>
          <p:cNvSpPr>
            <a:spLocks noGrp="1"/>
          </p:cNvSpPr>
          <p:nvPr>
            <p:ph idx="1"/>
          </p:nvPr>
        </p:nvSpPr>
        <p:spPr/>
        <p:txBody>
          <a:bodyPr/>
          <a:lstStyle/>
          <a:p>
            <a:r>
              <a:rPr lang="en-US" sz="2800" dirty="0"/>
              <a:t>Don</a:t>
            </a:r>
            <a:r>
              <a:rPr lang="fr-FR" sz="2800" dirty="0"/>
              <a:t>’</a:t>
            </a:r>
            <a:r>
              <a:rPr lang="en-US" sz="2800" dirty="0"/>
              <a:t>t embed links in email</a:t>
            </a:r>
          </a:p>
          <a:p>
            <a:r>
              <a:rPr lang="en-US" sz="2800" dirty="0"/>
              <a:t>Strong password policy (complexity and frequency of change)</a:t>
            </a:r>
          </a:p>
          <a:p>
            <a:r>
              <a:rPr lang="en-US" sz="2800" dirty="0"/>
              <a:t>Require VPN usage</a:t>
            </a:r>
          </a:p>
          <a:p>
            <a:r>
              <a:rPr lang="en-US" sz="2800" dirty="0"/>
              <a:t>Frequent communication between IT and users</a:t>
            </a:r>
          </a:p>
          <a:p>
            <a:pPr marL="1325880" lvl="4" indent="0">
              <a:buNone/>
            </a:pPr>
            <a:r>
              <a:rPr lang="en-US" sz="2600" dirty="0"/>
              <a:t>^ effective</a:t>
            </a:r>
          </a:p>
          <a:p>
            <a:pPr marL="1051560" lvl="3" indent="0">
              <a:buNone/>
            </a:pPr>
            <a:endParaRPr lang="en-US" dirty="0"/>
          </a:p>
        </p:txBody>
      </p:sp>
    </p:spTree>
    <p:extLst>
      <p:ext uri="{BB962C8B-B14F-4D97-AF65-F5344CB8AC3E}">
        <p14:creationId xmlns:p14="http://schemas.microsoft.com/office/powerpoint/2010/main" val="1448976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F160-9A22-5241-871D-618C3CCF1687}"/>
              </a:ext>
            </a:extLst>
          </p:cNvPr>
          <p:cNvSpPr>
            <a:spLocks noGrp="1"/>
          </p:cNvSpPr>
          <p:nvPr>
            <p:ph type="title"/>
          </p:nvPr>
        </p:nvSpPr>
        <p:spPr/>
        <p:txBody>
          <a:bodyPr/>
          <a:lstStyle/>
          <a:p>
            <a:r>
              <a:rPr lang="en-US" dirty="0"/>
              <a:t>Keep IT Security Relevant</a:t>
            </a:r>
          </a:p>
        </p:txBody>
      </p:sp>
      <p:sp>
        <p:nvSpPr>
          <p:cNvPr id="3" name="Content Placeholder 2">
            <a:extLst>
              <a:ext uri="{FF2B5EF4-FFF2-40B4-BE49-F238E27FC236}">
                <a16:creationId xmlns:a16="http://schemas.microsoft.com/office/drawing/2014/main" id="{D1253A40-809E-8346-9B8F-4F61D77A7490}"/>
              </a:ext>
            </a:extLst>
          </p:cNvPr>
          <p:cNvSpPr>
            <a:spLocks noGrp="1"/>
          </p:cNvSpPr>
          <p:nvPr>
            <p:ph idx="1"/>
          </p:nvPr>
        </p:nvSpPr>
        <p:spPr/>
        <p:txBody>
          <a:bodyPr>
            <a:noAutofit/>
          </a:bodyPr>
          <a:lstStyle/>
          <a:p>
            <a:r>
              <a:rPr lang="en-US" sz="2600" dirty="0"/>
              <a:t>Consider sending Daily/Weekly/Monthly bulletins</a:t>
            </a:r>
          </a:p>
          <a:p>
            <a:pPr lvl="1"/>
            <a:r>
              <a:rPr lang="en-US" sz="2600" dirty="0"/>
              <a:t>Weekly/Monthly to end users – keep it light, informative, and relevant.</a:t>
            </a:r>
          </a:p>
          <a:p>
            <a:pPr lvl="2"/>
            <a:r>
              <a:rPr lang="en-US" sz="2600" dirty="0"/>
              <a:t>Not just institutional risk but also personal risk</a:t>
            </a:r>
          </a:p>
          <a:p>
            <a:pPr lvl="2"/>
            <a:r>
              <a:rPr lang="en-US" sz="2600" dirty="0"/>
              <a:t>“It’s Tax Fraud Season”</a:t>
            </a:r>
          </a:p>
          <a:p>
            <a:pPr lvl="1"/>
            <a:r>
              <a:rPr lang="en-US" sz="2600" dirty="0"/>
              <a:t>Daily – Opt in/for IT admin and interested users</a:t>
            </a:r>
          </a:p>
          <a:p>
            <a:pPr lvl="2"/>
            <a:r>
              <a:rPr lang="en-US" sz="2600" dirty="0"/>
              <a:t>Automate </a:t>
            </a:r>
          </a:p>
          <a:p>
            <a:pPr lvl="2"/>
            <a:r>
              <a:rPr lang="en-US" sz="2600" dirty="0"/>
              <a:t>Stats/current threats/patches are your friend</a:t>
            </a:r>
          </a:p>
        </p:txBody>
      </p:sp>
    </p:spTree>
    <p:extLst>
      <p:ext uri="{BB962C8B-B14F-4D97-AF65-F5344CB8AC3E}">
        <p14:creationId xmlns:p14="http://schemas.microsoft.com/office/powerpoint/2010/main" val="39897943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CBA1-14F7-1242-84D3-9649BC3CF1CE}"/>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EDA530A9-7E93-6046-942A-071FACA597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7"/>
            <a:ext cx="7778782" cy="6054725"/>
          </a:xfrm>
        </p:spPr>
      </p:pic>
    </p:spTree>
    <p:extLst>
      <p:ext uri="{BB962C8B-B14F-4D97-AF65-F5344CB8AC3E}">
        <p14:creationId xmlns:p14="http://schemas.microsoft.com/office/powerpoint/2010/main" val="427256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49FD-ED9D-3D49-A45E-D1E5E34F53A8}"/>
              </a:ext>
            </a:extLst>
          </p:cNvPr>
          <p:cNvSpPr>
            <a:spLocks noGrp="1"/>
          </p:cNvSpPr>
          <p:nvPr>
            <p:ph type="title"/>
          </p:nvPr>
        </p:nvSpPr>
        <p:spPr/>
        <p:txBody>
          <a:bodyPr/>
          <a:lstStyle/>
          <a:p>
            <a:r>
              <a:rPr lang="en-US" dirty="0"/>
              <a:t>Immigration/Visa Questions?</a:t>
            </a:r>
          </a:p>
        </p:txBody>
      </p:sp>
      <p:sp>
        <p:nvSpPr>
          <p:cNvPr id="3" name="Content Placeholder 2">
            <a:extLst>
              <a:ext uri="{FF2B5EF4-FFF2-40B4-BE49-F238E27FC236}">
                <a16:creationId xmlns:a16="http://schemas.microsoft.com/office/drawing/2014/main" id="{0DF4E88D-4B42-1647-AC8A-B9EFDAA4C082}"/>
              </a:ext>
            </a:extLst>
          </p:cNvPr>
          <p:cNvSpPr>
            <a:spLocks noGrp="1"/>
          </p:cNvSpPr>
          <p:nvPr>
            <p:ph idx="1"/>
          </p:nvPr>
        </p:nvSpPr>
        <p:spPr/>
        <p:txBody>
          <a:bodyPr>
            <a:normAutofit/>
          </a:bodyPr>
          <a:lstStyle/>
          <a:p>
            <a:r>
              <a:rPr lang="en-US" sz="3600" b="1" dirty="0"/>
              <a:t>I can not answer these for you.  </a:t>
            </a:r>
          </a:p>
          <a:p>
            <a:endParaRPr lang="en-US" sz="3600" dirty="0"/>
          </a:p>
          <a:p>
            <a:r>
              <a:rPr lang="en-US" sz="3600" dirty="0"/>
              <a:t>Contact ISSS - </a:t>
            </a:r>
            <a:r>
              <a:rPr lang="en-US" sz="3600" dirty="0">
                <a:hlinkClick r:id="rId2"/>
              </a:rPr>
              <a:t>https://globalmaryland.umd.edu/offices/international-students-scholar-services</a:t>
            </a:r>
            <a:r>
              <a:rPr lang="en-US" sz="3600" dirty="0"/>
              <a:t> or an immigration attorney</a:t>
            </a:r>
          </a:p>
          <a:p>
            <a:endParaRPr lang="en-US" sz="3600" dirty="0"/>
          </a:p>
          <a:p>
            <a:endParaRPr lang="en-US" sz="3600" dirty="0"/>
          </a:p>
        </p:txBody>
      </p:sp>
    </p:spTree>
    <p:extLst>
      <p:ext uri="{BB962C8B-B14F-4D97-AF65-F5344CB8AC3E}">
        <p14:creationId xmlns:p14="http://schemas.microsoft.com/office/powerpoint/2010/main" val="3847307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A0E3-EB39-274A-860E-86AC45A64E41}"/>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BF25A7E8-FF25-F047-AF3B-AB5E459C2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44" y="200583"/>
            <a:ext cx="9095256" cy="2434109"/>
          </a:xfrm>
        </p:spPr>
      </p:pic>
      <p:pic>
        <p:nvPicPr>
          <p:cNvPr id="7" name="Picture 6">
            <a:extLst>
              <a:ext uri="{FF2B5EF4-FFF2-40B4-BE49-F238E27FC236}">
                <a16:creationId xmlns:a16="http://schemas.microsoft.com/office/drawing/2014/main" id="{D1A5468F-FFB8-D440-AD5C-2996BC241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4600"/>
            <a:ext cx="9105900" cy="4343400"/>
          </a:xfrm>
          <a:prstGeom prst="rect">
            <a:avLst/>
          </a:prstGeom>
        </p:spPr>
      </p:pic>
    </p:spTree>
    <p:extLst>
      <p:ext uri="{BB962C8B-B14F-4D97-AF65-F5344CB8AC3E}">
        <p14:creationId xmlns:p14="http://schemas.microsoft.com/office/powerpoint/2010/main" val="23885678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F071-E8F3-5C43-BA8D-24C66947F039}"/>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F3F817EA-F457-2D46-A6D3-E68CF8F5F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611" y="0"/>
            <a:ext cx="8386763" cy="6828917"/>
          </a:xfrm>
        </p:spPr>
      </p:pic>
    </p:spTree>
    <p:extLst>
      <p:ext uri="{BB962C8B-B14F-4D97-AF65-F5344CB8AC3E}">
        <p14:creationId xmlns:p14="http://schemas.microsoft.com/office/powerpoint/2010/main" val="42835127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0D869-79EB-904E-B453-5879EFE089DD}"/>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4C7FF4F6-88C9-9640-B757-12F9BDA72F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0"/>
            <a:ext cx="6229350" cy="6897682"/>
          </a:xfrm>
        </p:spPr>
      </p:pic>
    </p:spTree>
    <p:extLst>
      <p:ext uri="{BB962C8B-B14F-4D97-AF65-F5344CB8AC3E}">
        <p14:creationId xmlns:p14="http://schemas.microsoft.com/office/powerpoint/2010/main" val="4235517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06EB-3290-2F4F-8179-B7E23EF5643C}"/>
              </a:ext>
            </a:extLst>
          </p:cNvPr>
          <p:cNvSpPr>
            <a:spLocks noGrp="1"/>
          </p:cNvSpPr>
          <p:nvPr>
            <p:ph type="title"/>
          </p:nvPr>
        </p:nvSpPr>
        <p:spPr/>
        <p:txBody>
          <a:bodyPr/>
          <a:lstStyle/>
          <a:p>
            <a:r>
              <a:rPr lang="en-US" dirty="0"/>
              <a:t>So why all this user talk?</a:t>
            </a:r>
          </a:p>
        </p:txBody>
      </p:sp>
      <p:pic>
        <p:nvPicPr>
          <p:cNvPr id="5" name="Content Placeholder 4">
            <a:extLst>
              <a:ext uri="{FF2B5EF4-FFF2-40B4-BE49-F238E27FC236}">
                <a16:creationId xmlns:a16="http://schemas.microsoft.com/office/drawing/2014/main" id="{DAEBB5CA-3F0F-B94F-8F30-F10D9F28CB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69987"/>
            <a:ext cx="4929188" cy="5552107"/>
          </a:xfrm>
        </p:spPr>
      </p:pic>
      <p:sp>
        <p:nvSpPr>
          <p:cNvPr id="6" name="TextBox 5">
            <a:extLst>
              <a:ext uri="{FF2B5EF4-FFF2-40B4-BE49-F238E27FC236}">
                <a16:creationId xmlns:a16="http://schemas.microsoft.com/office/drawing/2014/main" id="{CE6CEE64-7838-704E-9BB5-4D0A8949A47B}"/>
              </a:ext>
            </a:extLst>
          </p:cNvPr>
          <p:cNvSpPr txBox="1"/>
          <p:nvPr/>
        </p:nvSpPr>
        <p:spPr>
          <a:xfrm>
            <a:off x="5572125" y="1417638"/>
            <a:ext cx="2505075" cy="3416320"/>
          </a:xfrm>
          <a:prstGeom prst="rect">
            <a:avLst/>
          </a:prstGeom>
          <a:noFill/>
        </p:spPr>
        <p:txBody>
          <a:bodyPr wrap="square" rtlCol="0">
            <a:spAutoFit/>
          </a:bodyPr>
          <a:lstStyle/>
          <a:p>
            <a:r>
              <a:rPr lang="en-US" dirty="0"/>
              <a:t>2017 Verizon Data Breach Report </a:t>
            </a:r>
          </a:p>
          <a:p>
            <a:endParaRPr lang="en-US" dirty="0"/>
          </a:p>
          <a:p>
            <a:endParaRPr lang="en-US" dirty="0"/>
          </a:p>
          <a:p>
            <a:endParaRPr lang="en-US" dirty="0"/>
          </a:p>
          <a:p>
            <a:endParaRPr lang="en-US" dirty="0"/>
          </a:p>
          <a:p>
            <a:endParaRPr lang="en-US" dirty="0"/>
          </a:p>
          <a:p>
            <a:endParaRPr lang="en-US" dirty="0"/>
          </a:p>
          <a:p>
            <a:r>
              <a:rPr lang="en-US" dirty="0">
                <a:sym typeface="Wingdings" pitchFamily="2" charset="2"/>
              </a:rPr>
              <a:t></a:t>
            </a:r>
          </a:p>
          <a:p>
            <a:endParaRPr lang="en-US" dirty="0">
              <a:sym typeface="Wingdings" pitchFamily="2" charset="2"/>
            </a:endParaRPr>
          </a:p>
          <a:p>
            <a:r>
              <a:rPr lang="en-US" dirty="0">
                <a:sym typeface="Wingdings" pitchFamily="2" charset="2"/>
              </a:rPr>
              <a:t></a:t>
            </a:r>
          </a:p>
          <a:p>
            <a:endParaRPr lang="en-US" dirty="0"/>
          </a:p>
        </p:txBody>
      </p:sp>
    </p:spTree>
    <p:extLst>
      <p:ext uri="{BB962C8B-B14F-4D97-AF65-F5344CB8AC3E}">
        <p14:creationId xmlns:p14="http://schemas.microsoft.com/office/powerpoint/2010/main" val="16807587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EF9A-0B48-234C-B78D-809A91D92579}"/>
              </a:ext>
            </a:extLst>
          </p:cNvPr>
          <p:cNvSpPr>
            <a:spLocks noGrp="1"/>
          </p:cNvSpPr>
          <p:nvPr>
            <p:ph type="title"/>
          </p:nvPr>
        </p:nvSpPr>
        <p:spPr/>
        <p:txBody>
          <a:bodyPr/>
          <a:lstStyle/>
          <a:p>
            <a:r>
              <a:rPr lang="en-US" sz="4400" dirty="0"/>
              <a:t>TIAA’s Cybersecurity Awareness</a:t>
            </a:r>
          </a:p>
        </p:txBody>
      </p:sp>
      <p:pic>
        <p:nvPicPr>
          <p:cNvPr id="5" name="Content Placeholder 4">
            <a:extLst>
              <a:ext uri="{FF2B5EF4-FFF2-40B4-BE49-F238E27FC236}">
                <a16:creationId xmlns:a16="http://schemas.microsoft.com/office/drawing/2014/main" id="{B4D811D0-E258-5D41-8A0C-BAE2CA6460C7}"/>
              </a:ext>
            </a:extLst>
          </p:cNvPr>
          <p:cNvPicPr>
            <a:picLocks noGrp="1" noChangeAspect="1"/>
          </p:cNvPicPr>
          <p:nvPr>
            <p:ph idx="1"/>
          </p:nvPr>
        </p:nvPicPr>
        <p:blipFill>
          <a:blip r:embed="rId2"/>
          <a:stretch>
            <a:fillRect/>
          </a:stretch>
        </p:blipFill>
        <p:spPr>
          <a:xfrm>
            <a:off x="1" y="1417638"/>
            <a:ext cx="9144000" cy="4901112"/>
          </a:xfrm>
        </p:spPr>
      </p:pic>
    </p:spTree>
    <p:extLst>
      <p:ext uri="{BB962C8B-B14F-4D97-AF65-F5344CB8AC3E}">
        <p14:creationId xmlns:p14="http://schemas.microsoft.com/office/powerpoint/2010/main" val="19876026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3888A-6525-914E-82A3-24DEA020C7A1}"/>
              </a:ext>
            </a:extLst>
          </p:cNvPr>
          <p:cNvSpPr>
            <a:spLocks noGrp="1"/>
          </p:cNvSpPr>
          <p:nvPr>
            <p:ph type="title"/>
          </p:nvPr>
        </p:nvSpPr>
        <p:spPr/>
        <p:txBody>
          <a:bodyPr/>
          <a:lstStyle/>
          <a:p>
            <a:r>
              <a:rPr lang="en-US" sz="4400" dirty="0"/>
              <a:t> </a:t>
            </a:r>
          </a:p>
        </p:txBody>
      </p:sp>
      <p:pic>
        <p:nvPicPr>
          <p:cNvPr id="5" name="Content Placeholder 4">
            <a:extLst>
              <a:ext uri="{FF2B5EF4-FFF2-40B4-BE49-F238E27FC236}">
                <a16:creationId xmlns:a16="http://schemas.microsoft.com/office/drawing/2014/main" id="{119C9126-16CA-0D47-9E7F-14318ACFC5BF}"/>
              </a:ext>
            </a:extLst>
          </p:cNvPr>
          <p:cNvPicPr>
            <a:picLocks noGrp="1" noChangeAspect="1"/>
          </p:cNvPicPr>
          <p:nvPr>
            <p:ph idx="1"/>
          </p:nvPr>
        </p:nvPicPr>
        <p:blipFill>
          <a:blip r:embed="rId2"/>
          <a:stretch>
            <a:fillRect/>
          </a:stretch>
        </p:blipFill>
        <p:spPr>
          <a:xfrm>
            <a:off x="0" y="274638"/>
            <a:ext cx="9202315" cy="6280484"/>
          </a:xfrm>
        </p:spPr>
      </p:pic>
    </p:spTree>
    <p:extLst>
      <p:ext uri="{BB962C8B-B14F-4D97-AF65-F5344CB8AC3E}">
        <p14:creationId xmlns:p14="http://schemas.microsoft.com/office/powerpoint/2010/main" val="5044325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9647-7ABC-E74C-9C4D-2D4DF9110FFA}"/>
              </a:ext>
            </a:extLst>
          </p:cNvPr>
          <p:cNvSpPr>
            <a:spLocks noGrp="1"/>
          </p:cNvSpPr>
          <p:nvPr>
            <p:ph type="title"/>
          </p:nvPr>
        </p:nvSpPr>
        <p:spPr/>
        <p:txBody>
          <a:bodyPr/>
          <a:lstStyle/>
          <a:p>
            <a:r>
              <a:rPr lang="en-US" dirty="0"/>
              <a:t>The Second Best Infosec Tool</a:t>
            </a:r>
          </a:p>
        </p:txBody>
      </p:sp>
      <p:sp>
        <p:nvSpPr>
          <p:cNvPr id="3" name="Content Placeholder 2">
            <a:extLst>
              <a:ext uri="{FF2B5EF4-FFF2-40B4-BE49-F238E27FC236}">
                <a16:creationId xmlns:a16="http://schemas.microsoft.com/office/drawing/2014/main" id="{9169FC8C-E1C0-2542-81C7-FE6FE283648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50BA63A-F79D-884F-99C0-1936DE7CD374}"/>
              </a:ext>
            </a:extLst>
          </p:cNvPr>
          <p:cNvPicPr>
            <a:picLocks noChangeAspect="1"/>
          </p:cNvPicPr>
          <p:nvPr/>
        </p:nvPicPr>
        <p:blipFill>
          <a:blip r:embed="rId2"/>
          <a:stretch>
            <a:fillRect/>
          </a:stretch>
        </p:blipFill>
        <p:spPr>
          <a:xfrm>
            <a:off x="397042" y="1600200"/>
            <a:ext cx="8289758" cy="4784693"/>
          </a:xfrm>
          <a:prstGeom prst="rect">
            <a:avLst/>
          </a:prstGeom>
        </p:spPr>
      </p:pic>
    </p:spTree>
    <p:extLst>
      <p:ext uri="{BB962C8B-B14F-4D97-AF65-F5344CB8AC3E}">
        <p14:creationId xmlns:p14="http://schemas.microsoft.com/office/powerpoint/2010/main" val="25072115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EB1D8-17D1-D941-B153-B0D97A9F11D9}"/>
              </a:ext>
            </a:extLst>
          </p:cNvPr>
          <p:cNvSpPr>
            <a:spLocks noGrp="1"/>
          </p:cNvSpPr>
          <p:nvPr>
            <p:ph type="title"/>
          </p:nvPr>
        </p:nvSpPr>
        <p:spPr/>
        <p:txBody>
          <a:bodyPr/>
          <a:lstStyle/>
          <a:p>
            <a:r>
              <a:rPr lang="en-US" dirty="0"/>
              <a:t>Spreadsheets rule!</a:t>
            </a:r>
          </a:p>
        </p:txBody>
      </p:sp>
      <p:sp>
        <p:nvSpPr>
          <p:cNvPr id="3" name="Content Placeholder 2">
            <a:extLst>
              <a:ext uri="{FF2B5EF4-FFF2-40B4-BE49-F238E27FC236}">
                <a16:creationId xmlns:a16="http://schemas.microsoft.com/office/drawing/2014/main" id="{19DF18B4-BBF1-A041-AA06-B061EC1E935A}"/>
              </a:ext>
            </a:extLst>
          </p:cNvPr>
          <p:cNvSpPr>
            <a:spLocks noGrp="1"/>
          </p:cNvSpPr>
          <p:nvPr>
            <p:ph idx="1"/>
          </p:nvPr>
        </p:nvSpPr>
        <p:spPr/>
        <p:txBody>
          <a:bodyPr>
            <a:normAutofit lnSpcReduction="10000"/>
          </a:bodyPr>
          <a:lstStyle/>
          <a:p>
            <a:pPr marL="114300" indent="0">
              <a:buNone/>
            </a:pPr>
            <a:r>
              <a:rPr lang="en-US" sz="4000" dirty="0"/>
              <a:t>Sure roll your eyes 🙄 but you would be surprised (and horrified) to see how many business critical functions depend on </a:t>
            </a:r>
            <a:r>
              <a:rPr lang="en-US" sz="4000"/>
              <a:t>a spreadsheet </a:t>
            </a:r>
            <a:r>
              <a:rPr lang="en-US" sz="4000" dirty="0"/>
              <a:t>with macros/VBA … often running on a Windows 7 machine on someone’s desk 😭</a:t>
            </a:r>
          </a:p>
          <a:p>
            <a:pPr marL="114300" indent="0">
              <a:buNone/>
            </a:pPr>
            <a:endParaRPr lang="en-US" dirty="0"/>
          </a:p>
          <a:p>
            <a:pPr marL="114300" indent="0">
              <a:buNone/>
            </a:pPr>
            <a:r>
              <a:rPr lang="en-US" dirty="0"/>
              <a:t> </a:t>
            </a:r>
          </a:p>
        </p:txBody>
      </p:sp>
    </p:spTree>
    <p:extLst>
      <p:ext uri="{BB962C8B-B14F-4D97-AF65-F5344CB8AC3E}">
        <p14:creationId xmlns:p14="http://schemas.microsoft.com/office/powerpoint/2010/main" val="23783566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1327-74FE-0F45-AE09-CD892C9FA848}"/>
              </a:ext>
            </a:extLst>
          </p:cNvPr>
          <p:cNvSpPr>
            <a:spLocks noGrp="1"/>
          </p:cNvSpPr>
          <p:nvPr>
            <p:ph type="title"/>
          </p:nvPr>
        </p:nvSpPr>
        <p:spPr/>
        <p:txBody>
          <a:bodyPr/>
          <a:lstStyle/>
          <a:p>
            <a:r>
              <a:rPr lang="en-US" dirty="0"/>
              <a:t>Why Spreadsheets?</a:t>
            </a:r>
          </a:p>
        </p:txBody>
      </p:sp>
      <p:sp>
        <p:nvSpPr>
          <p:cNvPr id="3" name="Content Placeholder 2">
            <a:extLst>
              <a:ext uri="{FF2B5EF4-FFF2-40B4-BE49-F238E27FC236}">
                <a16:creationId xmlns:a16="http://schemas.microsoft.com/office/drawing/2014/main" id="{9F72F252-B9EE-244F-8CB6-D5AC5CAA4FE6}"/>
              </a:ext>
            </a:extLst>
          </p:cNvPr>
          <p:cNvSpPr>
            <a:spLocks noGrp="1"/>
          </p:cNvSpPr>
          <p:nvPr>
            <p:ph idx="1"/>
          </p:nvPr>
        </p:nvSpPr>
        <p:spPr/>
        <p:txBody>
          <a:bodyPr>
            <a:normAutofit/>
          </a:bodyPr>
          <a:lstStyle/>
          <a:p>
            <a:r>
              <a:rPr lang="en-US" sz="2800" dirty="0"/>
              <a:t>Spreadsheets are extremely useful to list, collect, process, determine, and share information</a:t>
            </a:r>
          </a:p>
          <a:p>
            <a:r>
              <a:rPr lang="en-US" sz="2800" b="1" dirty="0"/>
              <a:t>Asset Inventory </a:t>
            </a:r>
            <a:r>
              <a:rPr lang="en-US" sz="2800" dirty="0"/>
              <a:t>– what are you trying to protect and where is it?</a:t>
            </a:r>
          </a:p>
          <a:p>
            <a:r>
              <a:rPr lang="en-US" sz="2800" b="1" dirty="0"/>
              <a:t>Useful for comparing lists</a:t>
            </a:r>
            <a:r>
              <a:rPr lang="en-US" sz="2800" dirty="0"/>
              <a:t> – how many people have enrolled in MFA and how many still need to?</a:t>
            </a:r>
          </a:p>
          <a:p>
            <a:r>
              <a:rPr lang="en-US" sz="2800" b="1" dirty="0"/>
              <a:t>Sharing data </a:t>
            </a:r>
            <a:r>
              <a:rPr lang="en-US" sz="2800" dirty="0"/>
              <a:t>– What systems of group X still need to install our new EDR tool?</a:t>
            </a:r>
          </a:p>
        </p:txBody>
      </p:sp>
    </p:spTree>
    <p:extLst>
      <p:ext uri="{BB962C8B-B14F-4D97-AF65-F5344CB8AC3E}">
        <p14:creationId xmlns:p14="http://schemas.microsoft.com/office/powerpoint/2010/main" val="36260938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1E7D-2F90-FA48-A241-41ECA6EECACB}"/>
              </a:ext>
            </a:extLst>
          </p:cNvPr>
          <p:cNvSpPr>
            <a:spLocks noGrp="1"/>
          </p:cNvSpPr>
          <p:nvPr>
            <p:ph type="title"/>
          </p:nvPr>
        </p:nvSpPr>
        <p:spPr/>
        <p:txBody>
          <a:bodyPr/>
          <a:lstStyle/>
          <a:p>
            <a:r>
              <a:rPr lang="en-US" dirty="0"/>
              <a:t>Asset Inventory</a:t>
            </a:r>
          </a:p>
        </p:txBody>
      </p:sp>
      <p:pic>
        <p:nvPicPr>
          <p:cNvPr id="5" name="Content Placeholder 4">
            <a:extLst>
              <a:ext uri="{FF2B5EF4-FFF2-40B4-BE49-F238E27FC236}">
                <a16:creationId xmlns:a16="http://schemas.microsoft.com/office/drawing/2014/main" id="{A09032A6-6489-0E4E-8607-9D7F45BA504F}"/>
              </a:ext>
            </a:extLst>
          </p:cNvPr>
          <p:cNvPicPr>
            <a:picLocks noGrp="1" noChangeAspect="1"/>
          </p:cNvPicPr>
          <p:nvPr>
            <p:ph idx="1"/>
          </p:nvPr>
        </p:nvPicPr>
        <p:blipFill>
          <a:blip r:embed="rId2"/>
          <a:stretch>
            <a:fillRect/>
          </a:stretch>
        </p:blipFill>
        <p:spPr>
          <a:xfrm>
            <a:off x="0" y="2452354"/>
            <a:ext cx="9161350" cy="1325562"/>
          </a:xfrm>
        </p:spPr>
      </p:pic>
      <p:pic>
        <p:nvPicPr>
          <p:cNvPr id="7" name="Picture 6">
            <a:extLst>
              <a:ext uri="{FF2B5EF4-FFF2-40B4-BE49-F238E27FC236}">
                <a16:creationId xmlns:a16="http://schemas.microsoft.com/office/drawing/2014/main" id="{B5AAC9EA-41E9-2C4D-B727-CB0A008F6581}"/>
              </a:ext>
            </a:extLst>
          </p:cNvPr>
          <p:cNvPicPr>
            <a:picLocks noChangeAspect="1"/>
          </p:cNvPicPr>
          <p:nvPr/>
        </p:nvPicPr>
        <p:blipFill>
          <a:blip r:embed="rId3"/>
          <a:stretch>
            <a:fillRect/>
          </a:stretch>
        </p:blipFill>
        <p:spPr>
          <a:xfrm>
            <a:off x="190500" y="3994484"/>
            <a:ext cx="8763000" cy="1536700"/>
          </a:xfrm>
          <a:prstGeom prst="rect">
            <a:avLst/>
          </a:prstGeom>
        </p:spPr>
      </p:pic>
    </p:spTree>
    <p:extLst>
      <p:ext uri="{BB962C8B-B14F-4D97-AF65-F5344CB8AC3E}">
        <p14:creationId xmlns:p14="http://schemas.microsoft.com/office/powerpoint/2010/main" val="155722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F67E-943D-4140-94A3-446DCAE1F674}"/>
              </a:ext>
            </a:extLst>
          </p:cNvPr>
          <p:cNvSpPr>
            <a:spLocks noGrp="1"/>
          </p:cNvSpPr>
          <p:nvPr>
            <p:ph type="title"/>
          </p:nvPr>
        </p:nvSpPr>
        <p:spPr/>
        <p:txBody>
          <a:bodyPr/>
          <a:lstStyle/>
          <a:p>
            <a:r>
              <a:rPr lang="en-US" dirty="0"/>
              <a:t>Technical Questions</a:t>
            </a:r>
          </a:p>
        </p:txBody>
      </p:sp>
      <p:sp>
        <p:nvSpPr>
          <p:cNvPr id="3" name="Content Placeholder 2">
            <a:extLst>
              <a:ext uri="{FF2B5EF4-FFF2-40B4-BE49-F238E27FC236}">
                <a16:creationId xmlns:a16="http://schemas.microsoft.com/office/drawing/2014/main" id="{024BDD96-8CA3-554B-A490-901AFB6F36AF}"/>
              </a:ext>
            </a:extLst>
          </p:cNvPr>
          <p:cNvSpPr>
            <a:spLocks noGrp="1"/>
          </p:cNvSpPr>
          <p:nvPr>
            <p:ph idx="1"/>
          </p:nvPr>
        </p:nvSpPr>
        <p:spPr/>
        <p:txBody>
          <a:bodyPr>
            <a:normAutofit/>
          </a:bodyPr>
          <a:lstStyle/>
          <a:p>
            <a:pPr marL="571500" indent="-457200">
              <a:buFont typeface="+mj-lt"/>
              <a:buAutoNum type="arabicPeriod"/>
            </a:pPr>
            <a:r>
              <a:rPr lang="en-US" sz="4400" b="1" dirty="0"/>
              <a:t>Google</a:t>
            </a:r>
          </a:p>
          <a:p>
            <a:pPr marL="571500" indent="-457200">
              <a:buFont typeface="+mj-lt"/>
              <a:buAutoNum type="arabicPeriod"/>
            </a:pPr>
            <a:r>
              <a:rPr lang="en-US" sz="4400" dirty="0"/>
              <a:t>TA – Derek Zhang</a:t>
            </a:r>
          </a:p>
          <a:p>
            <a:pPr marL="571500" indent="-457200">
              <a:buFont typeface="+mj-lt"/>
              <a:buAutoNum type="arabicPeriod"/>
            </a:pPr>
            <a:r>
              <a:rPr lang="en-US" sz="4400" dirty="0"/>
              <a:t>Myself</a:t>
            </a:r>
          </a:p>
        </p:txBody>
      </p:sp>
    </p:spTree>
    <p:extLst>
      <p:ext uri="{BB962C8B-B14F-4D97-AF65-F5344CB8AC3E}">
        <p14:creationId xmlns:p14="http://schemas.microsoft.com/office/powerpoint/2010/main" val="18127536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9F5E-F397-BA4E-B501-9100F5ACCD96}"/>
              </a:ext>
            </a:extLst>
          </p:cNvPr>
          <p:cNvSpPr>
            <a:spLocks noGrp="1"/>
          </p:cNvSpPr>
          <p:nvPr>
            <p:ph type="title"/>
          </p:nvPr>
        </p:nvSpPr>
        <p:spPr/>
        <p:txBody>
          <a:bodyPr/>
          <a:lstStyle/>
          <a:p>
            <a:r>
              <a:rPr lang="en-US" dirty="0"/>
              <a:t>Asset Inventory</a:t>
            </a:r>
          </a:p>
        </p:txBody>
      </p:sp>
      <p:sp>
        <p:nvSpPr>
          <p:cNvPr id="3" name="Content Placeholder 2">
            <a:extLst>
              <a:ext uri="{FF2B5EF4-FFF2-40B4-BE49-F238E27FC236}">
                <a16:creationId xmlns:a16="http://schemas.microsoft.com/office/drawing/2014/main" id="{BE4E14A8-5DC9-C646-A3E0-1977BF01A1E5}"/>
              </a:ext>
            </a:extLst>
          </p:cNvPr>
          <p:cNvSpPr>
            <a:spLocks noGrp="1"/>
          </p:cNvSpPr>
          <p:nvPr>
            <p:ph idx="1"/>
          </p:nvPr>
        </p:nvSpPr>
        <p:spPr/>
        <p:txBody>
          <a:bodyPr anchor="ctr">
            <a:normAutofit/>
          </a:bodyPr>
          <a:lstStyle/>
          <a:p>
            <a:pPr marL="114300" indent="0" algn="ctr">
              <a:buNone/>
            </a:pPr>
            <a:r>
              <a:rPr lang="en-US" sz="4800" dirty="0"/>
              <a:t>If you don’t know what you are protecting how can you protect it?</a:t>
            </a:r>
          </a:p>
        </p:txBody>
      </p:sp>
    </p:spTree>
    <p:extLst>
      <p:ext uri="{BB962C8B-B14F-4D97-AF65-F5344CB8AC3E}">
        <p14:creationId xmlns:p14="http://schemas.microsoft.com/office/powerpoint/2010/main" val="34217534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C319D-03AE-474A-8E54-C9643E7783C7}"/>
              </a:ext>
            </a:extLst>
          </p:cNvPr>
          <p:cNvSpPr>
            <a:spLocks noGrp="1"/>
          </p:cNvSpPr>
          <p:nvPr>
            <p:ph type="title"/>
          </p:nvPr>
        </p:nvSpPr>
        <p:spPr/>
        <p:txBody>
          <a:bodyPr/>
          <a:lstStyle/>
          <a:p>
            <a:r>
              <a:rPr lang="en-US" dirty="0"/>
              <a:t>Very Important Questions</a:t>
            </a:r>
          </a:p>
        </p:txBody>
      </p:sp>
      <p:sp>
        <p:nvSpPr>
          <p:cNvPr id="3" name="Content Placeholder 2">
            <a:extLst>
              <a:ext uri="{FF2B5EF4-FFF2-40B4-BE49-F238E27FC236}">
                <a16:creationId xmlns:a16="http://schemas.microsoft.com/office/drawing/2014/main" id="{20EFE3CF-C178-FC42-B04A-E4172900ACA5}"/>
              </a:ext>
            </a:extLst>
          </p:cNvPr>
          <p:cNvSpPr>
            <a:spLocks noGrp="1"/>
          </p:cNvSpPr>
          <p:nvPr>
            <p:ph idx="1"/>
          </p:nvPr>
        </p:nvSpPr>
        <p:spPr/>
        <p:txBody>
          <a:bodyPr anchor="ctr">
            <a:normAutofit/>
          </a:bodyPr>
          <a:lstStyle/>
          <a:p>
            <a:r>
              <a:rPr lang="en-US" sz="4000" dirty="0"/>
              <a:t>What systems would prevent our organization from functioning if they were offline?</a:t>
            </a:r>
          </a:p>
          <a:p>
            <a:r>
              <a:rPr lang="en-US" sz="4000" dirty="0"/>
              <a:t>What systems in </a:t>
            </a:r>
            <a:r>
              <a:rPr lang="en-US" sz="4000"/>
              <a:t>the organization process</a:t>
            </a:r>
            <a:r>
              <a:rPr lang="en-US" sz="4000" dirty="0"/>
              <a:t>/store sensitive information?</a:t>
            </a:r>
          </a:p>
        </p:txBody>
      </p:sp>
    </p:spTree>
    <p:extLst>
      <p:ext uri="{BB962C8B-B14F-4D97-AF65-F5344CB8AC3E}">
        <p14:creationId xmlns:p14="http://schemas.microsoft.com/office/powerpoint/2010/main" val="19488592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C4C9-04BB-0E42-A4F4-A161B9E15343}"/>
              </a:ext>
            </a:extLst>
          </p:cNvPr>
          <p:cNvSpPr>
            <a:spLocks noGrp="1"/>
          </p:cNvSpPr>
          <p:nvPr>
            <p:ph type="title"/>
          </p:nvPr>
        </p:nvSpPr>
        <p:spPr/>
        <p:txBody>
          <a:bodyPr/>
          <a:lstStyle/>
          <a:p>
            <a:r>
              <a:rPr lang="en-US" dirty="0"/>
              <a:t>Important Questions</a:t>
            </a:r>
          </a:p>
        </p:txBody>
      </p:sp>
      <p:sp>
        <p:nvSpPr>
          <p:cNvPr id="3" name="Content Placeholder 2">
            <a:extLst>
              <a:ext uri="{FF2B5EF4-FFF2-40B4-BE49-F238E27FC236}">
                <a16:creationId xmlns:a16="http://schemas.microsoft.com/office/drawing/2014/main" id="{A3842C70-87C3-2E44-8CB9-CDE7543A5BBF}"/>
              </a:ext>
            </a:extLst>
          </p:cNvPr>
          <p:cNvSpPr>
            <a:spLocks noGrp="1"/>
          </p:cNvSpPr>
          <p:nvPr>
            <p:ph idx="1"/>
          </p:nvPr>
        </p:nvSpPr>
        <p:spPr/>
        <p:txBody>
          <a:bodyPr>
            <a:normAutofit fontScale="92500" lnSpcReduction="10000"/>
          </a:bodyPr>
          <a:lstStyle/>
          <a:p>
            <a:r>
              <a:rPr lang="en-US" sz="3600" dirty="0"/>
              <a:t>What’s currently exposed to the Internet?</a:t>
            </a:r>
          </a:p>
          <a:p>
            <a:r>
              <a:rPr lang="en-US" sz="3600" dirty="0"/>
              <a:t>How many total systems do you have?</a:t>
            </a:r>
          </a:p>
          <a:p>
            <a:r>
              <a:rPr lang="en-US" sz="3600" dirty="0"/>
              <a:t>What software is installed on </a:t>
            </a:r>
            <a:r>
              <a:rPr lang="en-US" sz="3600"/>
              <a:t>your systems?</a:t>
            </a:r>
            <a:endParaRPr lang="en-US" sz="3600" dirty="0"/>
          </a:p>
          <a:p>
            <a:r>
              <a:rPr lang="en-US" sz="3600" dirty="0"/>
              <a:t>Where is your data?</a:t>
            </a:r>
          </a:p>
          <a:p>
            <a:r>
              <a:rPr lang="en-US" sz="3600" dirty="0"/>
              <a:t>How many vendors do you have?</a:t>
            </a:r>
          </a:p>
          <a:p>
            <a:r>
              <a:rPr lang="en-US" sz="3600" dirty="0"/>
              <a:t>Which vendors have what kind of your data?</a:t>
            </a:r>
          </a:p>
          <a:p>
            <a:pPr marL="114300" indent="0">
              <a:buNone/>
            </a:pPr>
            <a:endParaRPr lang="en-US" dirty="0"/>
          </a:p>
        </p:txBody>
      </p:sp>
    </p:spTree>
    <p:extLst>
      <p:ext uri="{BB962C8B-B14F-4D97-AF65-F5344CB8AC3E}">
        <p14:creationId xmlns:p14="http://schemas.microsoft.com/office/powerpoint/2010/main" val="23387605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7E0A-A9D2-6340-BE9D-625024930349}"/>
              </a:ext>
            </a:extLst>
          </p:cNvPr>
          <p:cNvSpPr>
            <a:spLocks noGrp="1"/>
          </p:cNvSpPr>
          <p:nvPr>
            <p:ph type="title"/>
          </p:nvPr>
        </p:nvSpPr>
        <p:spPr/>
        <p:txBody>
          <a:bodyPr/>
          <a:lstStyle/>
          <a:p>
            <a:pPr algn="ctr"/>
            <a:r>
              <a:rPr lang="en-US" dirty="0"/>
              <a:t>Offense vs Defense</a:t>
            </a:r>
          </a:p>
        </p:txBody>
      </p:sp>
      <p:pic>
        <p:nvPicPr>
          <p:cNvPr id="5" name="Content Placeholder 4">
            <a:extLst>
              <a:ext uri="{FF2B5EF4-FFF2-40B4-BE49-F238E27FC236}">
                <a16:creationId xmlns:a16="http://schemas.microsoft.com/office/drawing/2014/main" id="{641D0615-CDFA-A045-BF46-52FC92D2A7CA}"/>
              </a:ext>
            </a:extLst>
          </p:cNvPr>
          <p:cNvPicPr>
            <a:picLocks noGrp="1" noChangeAspect="1"/>
          </p:cNvPicPr>
          <p:nvPr>
            <p:ph idx="1"/>
          </p:nvPr>
        </p:nvPicPr>
        <p:blipFill>
          <a:blip r:embed="rId2"/>
          <a:stretch>
            <a:fillRect/>
          </a:stretch>
        </p:blipFill>
        <p:spPr>
          <a:xfrm>
            <a:off x="1866900" y="1600200"/>
            <a:ext cx="4800600" cy="4800600"/>
          </a:xfrm>
        </p:spPr>
      </p:pic>
    </p:spTree>
    <p:extLst>
      <p:ext uri="{BB962C8B-B14F-4D97-AF65-F5344CB8AC3E}">
        <p14:creationId xmlns:p14="http://schemas.microsoft.com/office/powerpoint/2010/main" val="74402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Grading</a:t>
            </a:r>
          </a:p>
        </p:txBody>
      </p:sp>
      <p:sp>
        <p:nvSpPr>
          <p:cNvPr id="2" name="Content Placeholder 1"/>
          <p:cNvSpPr>
            <a:spLocks noGrp="1"/>
          </p:cNvSpPr>
          <p:nvPr>
            <p:ph idx="1"/>
          </p:nvPr>
        </p:nvSpPr>
        <p:spPr/>
        <p:txBody>
          <a:bodyPr>
            <a:normAutofit/>
          </a:bodyPr>
          <a:lstStyle/>
          <a:p>
            <a:r>
              <a:rPr lang="en-US" sz="3200" dirty="0"/>
              <a:t>Homework (7 x 5%) = 35%</a:t>
            </a:r>
          </a:p>
          <a:p>
            <a:endParaRPr lang="en-US" sz="3200" dirty="0"/>
          </a:p>
          <a:p>
            <a:r>
              <a:rPr lang="en-US" sz="3200" dirty="0"/>
              <a:t>Midterm Project = 30%</a:t>
            </a:r>
          </a:p>
          <a:p>
            <a:endParaRPr lang="en-US" sz="3200" dirty="0"/>
          </a:p>
          <a:p>
            <a:r>
              <a:rPr lang="en-US" sz="3200" dirty="0"/>
              <a:t>Final Project = 35%</a:t>
            </a:r>
          </a:p>
          <a:p>
            <a:endParaRPr lang="en-US" sz="3200" dirty="0"/>
          </a:p>
        </p:txBody>
      </p:sp>
    </p:spTree>
    <p:extLst>
      <p:ext uri="{BB962C8B-B14F-4D97-AF65-F5344CB8AC3E}">
        <p14:creationId xmlns:p14="http://schemas.microsoft.com/office/powerpoint/2010/main" val="1544073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Grading</a:t>
            </a:r>
          </a:p>
        </p:txBody>
      </p:sp>
      <p:sp>
        <p:nvSpPr>
          <p:cNvPr id="2" name="Content Placeholder 1"/>
          <p:cNvSpPr>
            <a:spLocks noGrp="1"/>
          </p:cNvSpPr>
          <p:nvPr>
            <p:ph idx="1"/>
          </p:nvPr>
        </p:nvSpPr>
        <p:spPr/>
        <p:txBody>
          <a:bodyPr>
            <a:normAutofit/>
          </a:bodyPr>
          <a:lstStyle/>
          <a:p>
            <a:pPr marL="114300" indent="0">
              <a:buNone/>
            </a:pPr>
            <a:r>
              <a:rPr lang="en-US" sz="3200" dirty="0"/>
              <a:t>It’s University Policy (if a little silly IMHO)</a:t>
            </a:r>
          </a:p>
          <a:p>
            <a:pPr marL="114300" indent="0">
              <a:buNone/>
            </a:pPr>
            <a:endParaRPr lang="en-US" dirty="0"/>
          </a:p>
          <a:p>
            <a:endParaRPr lang="en-US" dirty="0"/>
          </a:p>
        </p:txBody>
      </p:sp>
      <p:graphicFrame>
        <p:nvGraphicFramePr>
          <p:cNvPr id="4" name="Table 3">
            <a:extLst>
              <a:ext uri="{FF2B5EF4-FFF2-40B4-BE49-F238E27FC236}">
                <a16:creationId xmlns:a16="http://schemas.microsoft.com/office/drawing/2014/main" id="{E302FECC-006B-C14E-848E-F495F1D02E4D}"/>
              </a:ext>
            </a:extLst>
          </p:cNvPr>
          <p:cNvGraphicFramePr>
            <a:graphicFrameLocks noGrp="1"/>
          </p:cNvGraphicFramePr>
          <p:nvPr>
            <p:extLst>
              <p:ext uri="{D42A27DB-BD31-4B8C-83A1-F6EECF244321}">
                <p14:modId xmlns:p14="http://schemas.microsoft.com/office/powerpoint/2010/main" val="2843886499"/>
              </p:ext>
            </p:extLst>
          </p:nvPr>
        </p:nvGraphicFramePr>
        <p:xfrm>
          <a:off x="457200" y="2592804"/>
          <a:ext cx="7620000" cy="1407696"/>
        </p:xfrm>
        <a:graphic>
          <a:graphicData uri="http://schemas.openxmlformats.org/drawingml/2006/table">
            <a:tbl>
              <a:tblPr firstRow="1" firstCol="1" bandRow="1">
                <a:tableStyleId>{69CF1AB2-1976-4502-BF36-3FF5EA218861}</a:tableStyleId>
              </a:tblPr>
              <a:tblGrid>
                <a:gridCol w="1524000">
                  <a:extLst>
                    <a:ext uri="{9D8B030D-6E8A-4147-A177-3AD203B41FA5}">
                      <a16:colId xmlns:a16="http://schemas.microsoft.com/office/drawing/2014/main" val="3047971980"/>
                    </a:ext>
                  </a:extLst>
                </a:gridCol>
                <a:gridCol w="1524000">
                  <a:extLst>
                    <a:ext uri="{9D8B030D-6E8A-4147-A177-3AD203B41FA5}">
                      <a16:colId xmlns:a16="http://schemas.microsoft.com/office/drawing/2014/main" val="1232887301"/>
                    </a:ext>
                  </a:extLst>
                </a:gridCol>
                <a:gridCol w="1524000">
                  <a:extLst>
                    <a:ext uri="{9D8B030D-6E8A-4147-A177-3AD203B41FA5}">
                      <a16:colId xmlns:a16="http://schemas.microsoft.com/office/drawing/2014/main" val="1398484615"/>
                    </a:ext>
                  </a:extLst>
                </a:gridCol>
                <a:gridCol w="1524000">
                  <a:extLst>
                    <a:ext uri="{9D8B030D-6E8A-4147-A177-3AD203B41FA5}">
                      <a16:colId xmlns:a16="http://schemas.microsoft.com/office/drawing/2014/main" val="1110209908"/>
                    </a:ext>
                  </a:extLst>
                </a:gridCol>
                <a:gridCol w="1524000">
                  <a:extLst>
                    <a:ext uri="{9D8B030D-6E8A-4147-A177-3AD203B41FA5}">
                      <a16:colId xmlns:a16="http://schemas.microsoft.com/office/drawing/2014/main" val="400895679"/>
                    </a:ext>
                  </a:extLst>
                </a:gridCol>
              </a:tblGrid>
              <a:tr h="469232">
                <a:tc>
                  <a:txBody>
                    <a:bodyPr/>
                    <a:lstStyle/>
                    <a:p>
                      <a:pPr marL="0" marR="0">
                        <a:spcBef>
                          <a:spcPts val="0"/>
                        </a:spcBef>
                        <a:spcAft>
                          <a:spcPts val="0"/>
                        </a:spcAft>
                      </a:pPr>
                      <a:r>
                        <a:rPr lang="en-US" sz="1100" b="1" dirty="0">
                          <a:effectLst/>
                        </a:rPr>
                        <a:t>A+ = 100 – 99</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dirty="0">
                          <a:effectLst/>
                        </a:rPr>
                        <a:t>B+ = 89.99 – 89</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C+ = 79.99 – 79</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D+ = 69.99 – 69</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 </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5572376"/>
                  </a:ext>
                </a:extLst>
              </a:tr>
              <a:tr h="469232">
                <a:tc>
                  <a:txBody>
                    <a:bodyPr/>
                    <a:lstStyle/>
                    <a:p>
                      <a:pPr marL="0" marR="0">
                        <a:spcBef>
                          <a:spcPts val="0"/>
                        </a:spcBef>
                        <a:spcAft>
                          <a:spcPts val="0"/>
                        </a:spcAft>
                      </a:pPr>
                      <a:r>
                        <a:rPr lang="en-US" sz="1100" b="1">
                          <a:effectLst/>
                        </a:rPr>
                        <a:t>A = 98.99 – 90.01</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B = 88.99 – 80.01</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C = 78.99 – 70.01</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D = 68.99 – 60.01</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F = 59.99 – 0</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2656927"/>
                  </a:ext>
                </a:extLst>
              </a:tr>
              <a:tr h="469232">
                <a:tc>
                  <a:txBody>
                    <a:bodyPr/>
                    <a:lstStyle/>
                    <a:p>
                      <a:pPr marL="0" marR="0">
                        <a:spcBef>
                          <a:spcPts val="0"/>
                        </a:spcBef>
                        <a:spcAft>
                          <a:spcPts val="0"/>
                        </a:spcAft>
                      </a:pPr>
                      <a:r>
                        <a:rPr lang="en-US" sz="1100" b="1">
                          <a:effectLst/>
                        </a:rPr>
                        <a:t>A- = 90</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B- = 80</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C- = 70</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D- = 60</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dirty="0">
                          <a:effectLst/>
                        </a:rPr>
                        <a:t> </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236390"/>
                  </a:ext>
                </a:extLst>
              </a:tr>
            </a:tbl>
          </a:graphicData>
        </a:graphic>
      </p:graphicFrame>
    </p:spTree>
    <p:extLst>
      <p:ext uri="{BB962C8B-B14F-4D97-AF65-F5344CB8AC3E}">
        <p14:creationId xmlns:p14="http://schemas.microsoft.com/office/powerpoint/2010/main" val="502146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Grading</a:t>
            </a:r>
          </a:p>
        </p:txBody>
      </p:sp>
      <p:sp>
        <p:nvSpPr>
          <p:cNvPr id="2" name="Content Placeholder 1"/>
          <p:cNvSpPr>
            <a:spLocks noGrp="1"/>
          </p:cNvSpPr>
          <p:nvPr>
            <p:ph idx="1"/>
          </p:nvPr>
        </p:nvSpPr>
        <p:spPr/>
        <p:txBody>
          <a:bodyPr>
            <a:normAutofit/>
          </a:bodyPr>
          <a:lstStyle/>
          <a:p>
            <a:r>
              <a:rPr lang="en-US" sz="3200" dirty="0"/>
              <a:t>Do the work and you’ll do fine.</a:t>
            </a:r>
          </a:p>
          <a:p>
            <a:endParaRPr lang="en-US" sz="3200" dirty="0"/>
          </a:p>
          <a:p>
            <a:r>
              <a:rPr lang="en-US" sz="3200" b="1" dirty="0"/>
              <a:t>If you have don’t understand something or have concerns speak up/reach out as soon as possible! </a:t>
            </a:r>
          </a:p>
          <a:p>
            <a:endParaRPr lang="en-US" sz="3200" dirty="0"/>
          </a:p>
        </p:txBody>
      </p:sp>
    </p:spTree>
    <p:extLst>
      <p:ext uri="{BB962C8B-B14F-4D97-AF65-F5344CB8AC3E}">
        <p14:creationId xmlns:p14="http://schemas.microsoft.com/office/powerpoint/2010/main" val="53894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2454D-A3E7-F14A-9892-AD02B6F94EA1}"/>
              </a:ext>
            </a:extLst>
          </p:cNvPr>
          <p:cNvSpPr>
            <a:spLocks noGrp="1"/>
          </p:cNvSpPr>
          <p:nvPr>
            <p:ph type="title"/>
          </p:nvPr>
        </p:nvSpPr>
        <p:spPr/>
        <p:txBody>
          <a:bodyPr/>
          <a:lstStyle/>
          <a:p>
            <a:r>
              <a:rPr lang="en-US" dirty="0"/>
              <a:t>Late Assignment Policy</a:t>
            </a:r>
          </a:p>
        </p:txBody>
      </p:sp>
      <p:sp>
        <p:nvSpPr>
          <p:cNvPr id="2" name="Content Placeholder 1">
            <a:extLst>
              <a:ext uri="{FF2B5EF4-FFF2-40B4-BE49-F238E27FC236}">
                <a16:creationId xmlns:a16="http://schemas.microsoft.com/office/drawing/2014/main" id="{FF069F5F-DEBC-1C4C-959E-8AAE04560FE5}"/>
              </a:ext>
            </a:extLst>
          </p:cNvPr>
          <p:cNvSpPr>
            <a:spLocks noGrp="1"/>
          </p:cNvSpPr>
          <p:nvPr>
            <p:ph idx="1"/>
          </p:nvPr>
        </p:nvSpPr>
        <p:spPr/>
        <p:txBody>
          <a:bodyPr>
            <a:normAutofit/>
          </a:bodyPr>
          <a:lstStyle/>
          <a:p>
            <a:pPr algn="ctr"/>
            <a:endParaRPr lang="en-US" sz="4800" dirty="0"/>
          </a:p>
          <a:p>
            <a:pPr marL="114300" indent="0" algn="ctr">
              <a:buNone/>
            </a:pPr>
            <a:r>
              <a:rPr lang="en-US" sz="4800" dirty="0"/>
              <a:t>An assignment is not complete until it has been submitted in ELMS.</a:t>
            </a:r>
          </a:p>
        </p:txBody>
      </p:sp>
    </p:spTree>
    <p:extLst>
      <p:ext uri="{BB962C8B-B14F-4D97-AF65-F5344CB8AC3E}">
        <p14:creationId xmlns:p14="http://schemas.microsoft.com/office/powerpoint/2010/main" val="4182115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2454D-A3E7-F14A-9892-AD02B6F94EA1}"/>
              </a:ext>
            </a:extLst>
          </p:cNvPr>
          <p:cNvSpPr>
            <a:spLocks noGrp="1"/>
          </p:cNvSpPr>
          <p:nvPr>
            <p:ph type="title"/>
          </p:nvPr>
        </p:nvSpPr>
        <p:spPr/>
        <p:txBody>
          <a:bodyPr/>
          <a:lstStyle/>
          <a:p>
            <a:r>
              <a:rPr lang="en-US" dirty="0"/>
              <a:t>Late Assignment Policy</a:t>
            </a:r>
          </a:p>
        </p:txBody>
      </p:sp>
      <p:sp>
        <p:nvSpPr>
          <p:cNvPr id="2" name="Content Placeholder 1">
            <a:extLst>
              <a:ext uri="{FF2B5EF4-FFF2-40B4-BE49-F238E27FC236}">
                <a16:creationId xmlns:a16="http://schemas.microsoft.com/office/drawing/2014/main" id="{FF069F5F-DEBC-1C4C-959E-8AAE04560FE5}"/>
              </a:ext>
            </a:extLst>
          </p:cNvPr>
          <p:cNvSpPr>
            <a:spLocks noGrp="1"/>
          </p:cNvSpPr>
          <p:nvPr>
            <p:ph idx="1"/>
          </p:nvPr>
        </p:nvSpPr>
        <p:spPr/>
        <p:txBody>
          <a:bodyPr>
            <a:normAutofit/>
          </a:bodyPr>
          <a:lstStyle/>
          <a:p>
            <a:pPr algn="ctr"/>
            <a:endParaRPr lang="en-US" sz="4800" dirty="0"/>
          </a:p>
          <a:p>
            <a:pPr marL="114300" indent="0" algn="ctr">
              <a:buNone/>
            </a:pPr>
            <a:r>
              <a:rPr lang="en-US" sz="4800" dirty="0"/>
              <a:t>The only timestamp that matters is the one in ELMS</a:t>
            </a:r>
          </a:p>
        </p:txBody>
      </p:sp>
    </p:spTree>
    <p:extLst>
      <p:ext uri="{BB962C8B-B14F-4D97-AF65-F5344CB8AC3E}">
        <p14:creationId xmlns:p14="http://schemas.microsoft.com/office/powerpoint/2010/main" val="1978874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953F6-B188-EF4E-9CE2-37F2C6AB6A06}"/>
              </a:ext>
            </a:extLst>
          </p:cNvPr>
          <p:cNvSpPr>
            <a:spLocks noGrp="1"/>
          </p:cNvSpPr>
          <p:nvPr>
            <p:ph type="title"/>
          </p:nvPr>
        </p:nvSpPr>
        <p:spPr/>
        <p:txBody>
          <a:bodyPr/>
          <a:lstStyle/>
          <a:p>
            <a:r>
              <a:rPr lang="en-US" dirty="0"/>
              <a:t>Late Assignment Policy</a:t>
            </a:r>
          </a:p>
        </p:txBody>
      </p:sp>
      <p:sp>
        <p:nvSpPr>
          <p:cNvPr id="2" name="Content Placeholder 1">
            <a:extLst>
              <a:ext uri="{FF2B5EF4-FFF2-40B4-BE49-F238E27FC236}">
                <a16:creationId xmlns:a16="http://schemas.microsoft.com/office/drawing/2014/main" id="{3D1EDC89-9F14-464A-921F-9B4EA2E80704}"/>
              </a:ext>
            </a:extLst>
          </p:cNvPr>
          <p:cNvSpPr>
            <a:spLocks noGrp="1"/>
          </p:cNvSpPr>
          <p:nvPr>
            <p:ph idx="1"/>
          </p:nvPr>
        </p:nvSpPr>
        <p:spPr/>
        <p:txBody>
          <a:bodyPr>
            <a:normAutofit/>
          </a:bodyPr>
          <a:lstStyle/>
          <a:p>
            <a:pPr algn="ctr"/>
            <a:endParaRPr lang="en-US" sz="4800" dirty="0"/>
          </a:p>
          <a:p>
            <a:pPr marL="114300" indent="0" algn="ctr">
              <a:buNone/>
            </a:pPr>
            <a:r>
              <a:rPr lang="en-US" sz="4800" dirty="0"/>
              <a:t>Check that you submitted the correct assignment after you have uploaded it!</a:t>
            </a:r>
          </a:p>
        </p:txBody>
      </p:sp>
    </p:spTree>
    <p:extLst>
      <p:ext uri="{BB962C8B-B14F-4D97-AF65-F5344CB8AC3E}">
        <p14:creationId xmlns:p14="http://schemas.microsoft.com/office/powerpoint/2010/main" val="539481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5-06-24 at 5.05.22 PM.png"/>
          <p:cNvPicPr>
            <a:picLocks noGrp="1" noChangeAspect="1"/>
          </p:cNvPicPr>
          <p:nvPr>
            <p:ph idx="1"/>
          </p:nvPr>
        </p:nvPicPr>
        <p:blipFill>
          <a:blip r:embed="rId2">
            <a:extLst>
              <a:ext uri="{28A0092B-C50C-407E-A947-70E740481C1C}">
                <a14:useLocalDpi xmlns:a14="http://schemas.microsoft.com/office/drawing/2010/main" val="0"/>
              </a:ext>
            </a:extLst>
          </a:blip>
          <a:srcRect t="-10456" b="-10456"/>
          <a:stretch>
            <a:fillRect/>
          </a:stretch>
        </p:blipFill>
        <p:spPr>
          <a:xfrm>
            <a:off x="0" y="914576"/>
            <a:ext cx="9144000" cy="5028847"/>
          </a:xfrm>
        </p:spPr>
      </p:pic>
      <p:sp>
        <p:nvSpPr>
          <p:cNvPr id="3" name="TextBox 2">
            <a:extLst>
              <a:ext uri="{FF2B5EF4-FFF2-40B4-BE49-F238E27FC236}">
                <a16:creationId xmlns:a16="http://schemas.microsoft.com/office/drawing/2014/main" id="{07039E08-B815-044E-A16B-B4B07173D005}"/>
              </a:ext>
            </a:extLst>
          </p:cNvPr>
          <p:cNvSpPr txBox="1"/>
          <p:nvPr/>
        </p:nvSpPr>
        <p:spPr>
          <a:xfrm>
            <a:off x="657225" y="5872163"/>
            <a:ext cx="7419975" cy="646331"/>
          </a:xfrm>
          <a:prstGeom prst="rect">
            <a:avLst/>
          </a:prstGeom>
          <a:noFill/>
        </p:spPr>
        <p:txBody>
          <a:bodyPr wrap="square" rtlCol="0">
            <a:spAutoFit/>
          </a:bodyPr>
          <a:lstStyle/>
          <a:p>
            <a:r>
              <a:rPr lang="en-US" dirty="0">
                <a:hlinkClick r:id="rId3"/>
              </a:rPr>
              <a:t>https://twitter.com/SwiftOnSecurity/status/567851173547401216</a:t>
            </a:r>
            <a:endParaRPr lang="en-US" dirty="0"/>
          </a:p>
          <a:p>
            <a:endParaRPr lang="en-US" dirty="0"/>
          </a:p>
        </p:txBody>
      </p:sp>
    </p:spTree>
    <p:extLst>
      <p:ext uri="{BB962C8B-B14F-4D97-AF65-F5344CB8AC3E}">
        <p14:creationId xmlns:p14="http://schemas.microsoft.com/office/powerpoint/2010/main" val="2087341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780A18-F104-7040-A78C-52C6A003DBD7}"/>
              </a:ext>
            </a:extLst>
          </p:cNvPr>
          <p:cNvSpPr>
            <a:spLocks noGrp="1"/>
          </p:cNvSpPr>
          <p:nvPr>
            <p:ph type="title"/>
          </p:nvPr>
        </p:nvSpPr>
        <p:spPr/>
        <p:txBody>
          <a:bodyPr/>
          <a:lstStyle/>
          <a:p>
            <a:r>
              <a:rPr lang="en-US" dirty="0"/>
              <a:t>LATE IS LATE</a:t>
            </a:r>
          </a:p>
        </p:txBody>
      </p:sp>
      <p:pic>
        <p:nvPicPr>
          <p:cNvPr id="5" name="Content Placeholder 4">
            <a:extLst>
              <a:ext uri="{FF2B5EF4-FFF2-40B4-BE49-F238E27FC236}">
                <a16:creationId xmlns:a16="http://schemas.microsoft.com/office/drawing/2014/main" id="{2421FCFE-3E63-184C-B62B-45230937F6F5}"/>
              </a:ext>
            </a:extLst>
          </p:cNvPr>
          <p:cNvPicPr>
            <a:picLocks noGrp="1" noChangeAspect="1"/>
          </p:cNvPicPr>
          <p:nvPr>
            <p:ph idx="1"/>
          </p:nvPr>
        </p:nvPicPr>
        <p:blipFill>
          <a:blip r:embed="rId2"/>
          <a:stretch>
            <a:fillRect/>
          </a:stretch>
        </p:blipFill>
        <p:spPr>
          <a:xfrm>
            <a:off x="0" y="1807154"/>
            <a:ext cx="9144000" cy="3680918"/>
          </a:xfrm>
        </p:spPr>
      </p:pic>
    </p:spTree>
    <p:extLst>
      <p:ext uri="{BB962C8B-B14F-4D97-AF65-F5344CB8AC3E}">
        <p14:creationId xmlns:p14="http://schemas.microsoft.com/office/powerpoint/2010/main" val="859582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1DF4AC-EAE7-3B49-9A70-E3C3F67C10DE}"/>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3EE1AD66-2D10-354D-A809-0CD29FD00641}"/>
              </a:ext>
            </a:extLst>
          </p:cNvPr>
          <p:cNvPicPr>
            <a:picLocks noGrp="1" noChangeAspect="1"/>
          </p:cNvPicPr>
          <p:nvPr>
            <p:ph idx="1"/>
          </p:nvPr>
        </p:nvPicPr>
        <p:blipFill>
          <a:blip r:embed="rId2"/>
          <a:stretch>
            <a:fillRect/>
          </a:stretch>
        </p:blipFill>
        <p:spPr>
          <a:xfrm>
            <a:off x="918324" y="192444"/>
            <a:ext cx="6016732" cy="6366252"/>
          </a:xfrm>
        </p:spPr>
      </p:pic>
    </p:spTree>
    <p:extLst>
      <p:ext uri="{BB962C8B-B14F-4D97-AF65-F5344CB8AC3E}">
        <p14:creationId xmlns:p14="http://schemas.microsoft.com/office/powerpoint/2010/main" val="1407646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Grade Disputes</a:t>
            </a:r>
          </a:p>
        </p:txBody>
      </p:sp>
      <p:sp>
        <p:nvSpPr>
          <p:cNvPr id="2" name="Content Placeholder 1"/>
          <p:cNvSpPr>
            <a:spLocks noGrp="1"/>
          </p:cNvSpPr>
          <p:nvPr>
            <p:ph idx="1"/>
          </p:nvPr>
        </p:nvSpPr>
        <p:spPr/>
        <p:txBody>
          <a:bodyPr>
            <a:normAutofit fontScale="92500" lnSpcReduction="10000"/>
          </a:bodyPr>
          <a:lstStyle/>
          <a:p>
            <a:r>
              <a:rPr lang="en-US" sz="3200" dirty="0"/>
              <a:t>TAs and I have on (rare) occasions been known to make mistakes.  </a:t>
            </a:r>
          </a:p>
          <a:p>
            <a:endParaRPr lang="en-US" sz="3200" dirty="0"/>
          </a:p>
          <a:p>
            <a:r>
              <a:rPr lang="en-US" sz="3200" dirty="0"/>
              <a:t>If you spot an mistake in your grades </a:t>
            </a:r>
            <a:r>
              <a:rPr lang="en-US" sz="3200" b="1" dirty="0"/>
              <a:t>contact me via e-mail </a:t>
            </a:r>
            <a:r>
              <a:rPr lang="en-US" sz="3200" dirty="0"/>
              <a:t>and we’ll get it resolved.</a:t>
            </a:r>
          </a:p>
          <a:p>
            <a:endParaRPr lang="en-US" sz="3200" dirty="0"/>
          </a:p>
          <a:p>
            <a:r>
              <a:rPr lang="en-US" sz="3200" dirty="0"/>
              <a:t>Note that if I review an assignment for grading mistakes I will conduct a complete regrade, your resulting grade may be higher or lower.</a:t>
            </a:r>
          </a:p>
          <a:p>
            <a:endParaRPr lang="en-US" sz="3200" dirty="0"/>
          </a:p>
          <a:p>
            <a:endParaRPr lang="en-US" sz="3200" dirty="0"/>
          </a:p>
        </p:txBody>
      </p:sp>
    </p:spTree>
    <p:extLst>
      <p:ext uri="{BB962C8B-B14F-4D97-AF65-F5344CB8AC3E}">
        <p14:creationId xmlns:p14="http://schemas.microsoft.com/office/powerpoint/2010/main" val="2162602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Notice</a:t>
            </a:r>
          </a:p>
        </p:txBody>
      </p:sp>
      <p:sp>
        <p:nvSpPr>
          <p:cNvPr id="2" name="Content Placeholder 1"/>
          <p:cNvSpPr>
            <a:spLocks noGrp="1"/>
          </p:cNvSpPr>
          <p:nvPr>
            <p:ph idx="1"/>
          </p:nvPr>
        </p:nvSpPr>
        <p:spPr/>
        <p:txBody>
          <a:bodyPr>
            <a:normAutofit/>
          </a:bodyPr>
          <a:lstStyle/>
          <a:p>
            <a:pPr marL="457200" indent="-457200">
              <a:buFont typeface="Arial" charset="0"/>
              <a:buChar char="•"/>
            </a:pPr>
            <a:r>
              <a:rPr lang="en-US" sz="2800" dirty="0"/>
              <a:t>If you didn’t do the assignment, admit it.</a:t>
            </a:r>
          </a:p>
          <a:p>
            <a:pPr marL="457200" indent="-457200">
              <a:buFont typeface="Arial" charset="0"/>
              <a:buChar char="•"/>
            </a:pPr>
            <a:r>
              <a:rPr lang="en-US" sz="2800" dirty="0"/>
              <a:t>If you submitted the assignment late, admit it.</a:t>
            </a:r>
          </a:p>
          <a:p>
            <a:pPr marL="457200" indent="-457200">
              <a:buFont typeface="Arial" charset="0"/>
              <a:buChar char="•"/>
            </a:pPr>
            <a:r>
              <a:rPr lang="en-US" sz="2800" dirty="0"/>
              <a:t>If you don’t understand the assignment, ask for help.</a:t>
            </a:r>
          </a:p>
          <a:p>
            <a:pPr marL="457200" indent="-457200">
              <a:buFont typeface="Arial" charset="0"/>
              <a:buChar char="•"/>
            </a:pPr>
            <a:r>
              <a:rPr lang="en-US" sz="2800" dirty="0"/>
              <a:t>If you didn’t study or put any effort into the assignment accept the grade and resolve to do better (with my help if needed) next time.</a:t>
            </a:r>
          </a:p>
        </p:txBody>
      </p:sp>
    </p:spTree>
    <p:extLst>
      <p:ext uri="{BB962C8B-B14F-4D97-AF65-F5344CB8AC3E}">
        <p14:creationId xmlns:p14="http://schemas.microsoft.com/office/powerpoint/2010/main" val="3808123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Notice</a:t>
            </a:r>
          </a:p>
        </p:txBody>
      </p:sp>
      <p:sp>
        <p:nvSpPr>
          <p:cNvPr id="2" name="Content Placeholder 1"/>
          <p:cNvSpPr>
            <a:spLocks noGrp="1"/>
          </p:cNvSpPr>
          <p:nvPr>
            <p:ph idx="1"/>
          </p:nvPr>
        </p:nvSpPr>
        <p:spPr/>
        <p:txBody>
          <a:bodyPr>
            <a:normAutofit/>
          </a:bodyPr>
          <a:lstStyle/>
          <a:p>
            <a:pPr marL="457200" indent="-457200">
              <a:buFont typeface="Arial" charset="0"/>
              <a:buChar char="•"/>
            </a:pPr>
            <a:r>
              <a:rPr lang="en-US" sz="2800" dirty="0"/>
              <a:t>This is not a democracy.</a:t>
            </a:r>
          </a:p>
          <a:p>
            <a:pPr marL="457200" indent="-457200">
              <a:buFont typeface="Arial" charset="0"/>
              <a:buChar char="•"/>
            </a:pPr>
            <a:r>
              <a:rPr lang="en-US" sz="2800" dirty="0"/>
              <a:t>This is my class.</a:t>
            </a:r>
          </a:p>
          <a:p>
            <a:pPr marL="457200" indent="-457200">
              <a:buFont typeface="Arial" charset="0"/>
              <a:buChar char="•"/>
            </a:pPr>
            <a:r>
              <a:rPr lang="en-US" sz="2800" dirty="0"/>
              <a:t>I am here to teach you and to help you grow.</a:t>
            </a:r>
          </a:p>
          <a:p>
            <a:pPr marL="1143000" lvl="2" indent="0">
              <a:buNone/>
            </a:pPr>
            <a:endParaRPr lang="en-US" sz="2800" dirty="0"/>
          </a:p>
          <a:p>
            <a:r>
              <a:rPr lang="en-US" sz="2800" dirty="0"/>
              <a:t>I can’t learn for you, </a:t>
            </a:r>
            <a:r>
              <a:rPr lang="en-US" sz="2800" b="1" dirty="0"/>
              <a:t>you</a:t>
            </a:r>
            <a:r>
              <a:rPr lang="en-US" sz="2800" dirty="0"/>
              <a:t> have to take responsibility for your own education. </a:t>
            </a:r>
          </a:p>
          <a:p>
            <a:pPr marL="114300" indent="0">
              <a:buNone/>
            </a:pPr>
            <a:br>
              <a:rPr lang="en-US" sz="2800" dirty="0"/>
            </a:br>
            <a:endParaRPr lang="en-US" sz="2800" dirty="0"/>
          </a:p>
          <a:p>
            <a:pPr marL="457200" lvl="1" indent="-457200">
              <a:buFont typeface="Arial" charset="0"/>
              <a:buChar char="•"/>
            </a:pPr>
            <a:endParaRPr lang="en-US" sz="2800" dirty="0">
              <a:solidFill>
                <a:srgbClr val="FF0000"/>
              </a:solidFill>
            </a:endParaRPr>
          </a:p>
        </p:txBody>
      </p:sp>
    </p:spTree>
    <p:extLst>
      <p:ext uri="{BB962C8B-B14F-4D97-AF65-F5344CB8AC3E}">
        <p14:creationId xmlns:p14="http://schemas.microsoft.com/office/powerpoint/2010/main" val="1659753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B76427-A422-144E-AD33-E07CA3F8FB29}"/>
              </a:ext>
            </a:extLst>
          </p:cNvPr>
          <p:cNvSpPr>
            <a:spLocks noGrp="1"/>
          </p:cNvSpPr>
          <p:nvPr>
            <p:ph type="title"/>
          </p:nvPr>
        </p:nvSpPr>
        <p:spPr/>
        <p:txBody>
          <a:bodyPr/>
          <a:lstStyle/>
          <a:p>
            <a:r>
              <a:rPr lang="en-US" dirty="0"/>
              <a:t>Notice</a:t>
            </a:r>
          </a:p>
        </p:txBody>
      </p:sp>
      <p:sp>
        <p:nvSpPr>
          <p:cNvPr id="2" name="Content Placeholder 1">
            <a:extLst>
              <a:ext uri="{FF2B5EF4-FFF2-40B4-BE49-F238E27FC236}">
                <a16:creationId xmlns:a16="http://schemas.microsoft.com/office/drawing/2014/main" id="{CDF4316D-91B8-0B45-8E84-30F883AB6ED3}"/>
              </a:ext>
            </a:extLst>
          </p:cNvPr>
          <p:cNvSpPr>
            <a:spLocks noGrp="1"/>
          </p:cNvSpPr>
          <p:nvPr>
            <p:ph idx="1"/>
          </p:nvPr>
        </p:nvSpPr>
        <p:spPr/>
        <p:txBody>
          <a:bodyPr>
            <a:normAutofit/>
          </a:bodyPr>
          <a:lstStyle/>
          <a:p>
            <a:pPr algn="ctr"/>
            <a:endParaRPr lang="en-US" sz="5400" b="1" dirty="0">
              <a:solidFill>
                <a:schemeClr val="tx1"/>
              </a:solidFill>
            </a:endParaRPr>
          </a:p>
          <a:p>
            <a:pPr marL="114300" indent="0" algn="ctr">
              <a:buNone/>
            </a:pPr>
            <a:r>
              <a:rPr lang="en-US" sz="7200" b="1" dirty="0">
                <a:solidFill>
                  <a:schemeClr val="tx1"/>
                </a:solidFill>
              </a:rPr>
              <a:t>NO WHINING</a:t>
            </a:r>
          </a:p>
        </p:txBody>
      </p:sp>
    </p:spTree>
    <p:extLst>
      <p:ext uri="{BB962C8B-B14F-4D97-AF65-F5344CB8AC3E}">
        <p14:creationId xmlns:p14="http://schemas.microsoft.com/office/powerpoint/2010/main" val="3873351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3E6CE7-30F8-1E49-89EB-7ACB94F63352}"/>
              </a:ext>
            </a:extLst>
          </p:cNvPr>
          <p:cNvSpPr>
            <a:spLocks noGrp="1"/>
          </p:cNvSpPr>
          <p:nvPr>
            <p:ph type="title"/>
          </p:nvPr>
        </p:nvSpPr>
        <p:spPr/>
        <p:txBody>
          <a:bodyPr/>
          <a:lstStyle/>
          <a:p>
            <a:r>
              <a:rPr lang="en-US" dirty="0"/>
              <a:t>No Whining Policy</a:t>
            </a:r>
          </a:p>
        </p:txBody>
      </p:sp>
      <p:sp>
        <p:nvSpPr>
          <p:cNvPr id="2" name="Content Placeholder 1">
            <a:extLst>
              <a:ext uri="{FF2B5EF4-FFF2-40B4-BE49-F238E27FC236}">
                <a16:creationId xmlns:a16="http://schemas.microsoft.com/office/drawing/2014/main" id="{83E83EDA-5E35-8745-A9F1-C31E8B420DB4}"/>
              </a:ext>
            </a:extLst>
          </p:cNvPr>
          <p:cNvSpPr>
            <a:spLocks noGrp="1"/>
          </p:cNvSpPr>
          <p:nvPr>
            <p:ph idx="1"/>
          </p:nvPr>
        </p:nvSpPr>
        <p:spPr/>
        <p:txBody>
          <a:bodyPr>
            <a:normAutofit/>
          </a:bodyPr>
          <a:lstStyle/>
          <a:p>
            <a:pPr marL="114300" indent="0">
              <a:buNone/>
            </a:pPr>
            <a:r>
              <a:rPr lang="en-US" sz="3200" dirty="0"/>
              <a:t>If you come to me with a silly issue (points taken off for late assignments, typos/sloppy work, etc.) and continue to complain/beg for points I will ask you to stop and warn if you continue to whine I will remove additional points.  </a:t>
            </a:r>
          </a:p>
          <a:p>
            <a:pPr marL="114300" indent="0">
              <a:buNone/>
            </a:pPr>
            <a:endParaRPr lang="en-US" sz="3200" b="1" dirty="0"/>
          </a:p>
          <a:p>
            <a:pPr marL="114300" indent="0" algn="ctr">
              <a:buNone/>
            </a:pPr>
            <a:r>
              <a:rPr lang="en-US" sz="4400" b="1" dirty="0"/>
              <a:t>YOU HAVE BEEN WARNED.</a:t>
            </a:r>
          </a:p>
          <a:p>
            <a:pPr marL="114300" indent="0">
              <a:buNone/>
            </a:pPr>
            <a:endParaRPr lang="en-US" sz="2800" b="1" dirty="0"/>
          </a:p>
          <a:p>
            <a:pPr marL="114300" indent="0">
              <a:buNone/>
            </a:pPr>
            <a:endParaRPr lang="en-US" sz="2800" dirty="0"/>
          </a:p>
        </p:txBody>
      </p:sp>
    </p:spTree>
    <p:extLst>
      <p:ext uri="{BB962C8B-B14F-4D97-AF65-F5344CB8AC3E}">
        <p14:creationId xmlns:p14="http://schemas.microsoft.com/office/powerpoint/2010/main" val="109215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C3E0-153C-6447-9A4B-F7B19373FF70}"/>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A0B374EB-BB6B-1241-AE0D-777DAE81F3C8}"/>
              </a:ext>
            </a:extLst>
          </p:cNvPr>
          <p:cNvSpPr>
            <a:spLocks noGrp="1"/>
          </p:cNvSpPr>
          <p:nvPr>
            <p:ph idx="1"/>
          </p:nvPr>
        </p:nvSpPr>
        <p:spPr/>
        <p:txBody>
          <a:bodyPr>
            <a:normAutofit/>
          </a:bodyPr>
          <a:lstStyle/>
          <a:p>
            <a:r>
              <a:rPr lang="en-US" sz="2800" dirty="0"/>
              <a:t>There are 7 assignments.  You will have at least 1 week to complete them.  I will give a time estimate in each assignment on how long I believe it will take you to complete.  </a:t>
            </a:r>
          </a:p>
          <a:p>
            <a:endParaRPr lang="en-US" sz="2800" dirty="0"/>
          </a:p>
          <a:p>
            <a:r>
              <a:rPr lang="en-US" sz="2800" dirty="0"/>
              <a:t>Don’t wait until the last minute and use your time wisely.</a:t>
            </a:r>
          </a:p>
        </p:txBody>
      </p:sp>
    </p:spTree>
    <p:extLst>
      <p:ext uri="{BB962C8B-B14F-4D97-AF65-F5344CB8AC3E}">
        <p14:creationId xmlns:p14="http://schemas.microsoft.com/office/powerpoint/2010/main" val="269737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Midterm Project – Capture the Flag</a:t>
            </a:r>
          </a:p>
        </p:txBody>
      </p:sp>
      <p:sp>
        <p:nvSpPr>
          <p:cNvPr id="2" name="Content Placeholder 1"/>
          <p:cNvSpPr>
            <a:spLocks noGrp="1"/>
          </p:cNvSpPr>
          <p:nvPr>
            <p:ph idx="1"/>
          </p:nvPr>
        </p:nvSpPr>
        <p:spPr/>
        <p:txBody>
          <a:bodyPr>
            <a:normAutofit/>
          </a:bodyPr>
          <a:lstStyle/>
          <a:p>
            <a:endParaRPr lang="en-US" sz="2800" dirty="0"/>
          </a:p>
          <a:p>
            <a:pPr marL="114300" indent="0">
              <a:buNone/>
            </a:pPr>
            <a:r>
              <a:rPr lang="en-US" sz="2800" dirty="0"/>
              <a:t>You’ll be provided one or more virtual machines as part of a penetration testing exercise where you will demonstrate your knowledge of using a number of security tools.  </a:t>
            </a:r>
          </a:p>
          <a:p>
            <a:pPr marL="114300" indent="0">
              <a:buNone/>
            </a:pPr>
            <a:endParaRPr lang="en-US" sz="2800" dirty="0"/>
          </a:p>
          <a:p>
            <a:pPr marL="114300" indent="0">
              <a:buNone/>
            </a:pPr>
            <a:r>
              <a:rPr lang="en-US" sz="2800" dirty="0"/>
              <a:t>Find the “flags” and submit a write up of your findings.</a:t>
            </a:r>
          </a:p>
        </p:txBody>
      </p:sp>
    </p:spTree>
    <p:extLst>
      <p:ext uri="{BB962C8B-B14F-4D97-AF65-F5344CB8AC3E}">
        <p14:creationId xmlns:p14="http://schemas.microsoft.com/office/powerpoint/2010/main" val="773048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4D96-21E1-894D-9C74-2B91989EB491}"/>
              </a:ext>
            </a:extLst>
          </p:cNvPr>
          <p:cNvSpPr>
            <a:spLocks noGrp="1"/>
          </p:cNvSpPr>
          <p:nvPr>
            <p:ph type="title"/>
          </p:nvPr>
        </p:nvSpPr>
        <p:spPr/>
        <p:txBody>
          <a:bodyPr/>
          <a:lstStyle/>
          <a:p>
            <a:r>
              <a:rPr lang="en-US" sz="3600" dirty="0"/>
              <a:t>Final Project – Incident Investigation</a:t>
            </a:r>
          </a:p>
        </p:txBody>
      </p:sp>
      <p:sp>
        <p:nvSpPr>
          <p:cNvPr id="3" name="Content Placeholder 2">
            <a:extLst>
              <a:ext uri="{FF2B5EF4-FFF2-40B4-BE49-F238E27FC236}">
                <a16:creationId xmlns:a16="http://schemas.microsoft.com/office/drawing/2014/main" id="{D8A0A014-7C08-2B42-9FB2-83213A6F3604}"/>
              </a:ext>
            </a:extLst>
          </p:cNvPr>
          <p:cNvSpPr>
            <a:spLocks noGrp="1"/>
          </p:cNvSpPr>
          <p:nvPr>
            <p:ph idx="1"/>
          </p:nvPr>
        </p:nvSpPr>
        <p:spPr/>
        <p:txBody>
          <a:bodyPr>
            <a:normAutofit/>
          </a:bodyPr>
          <a:lstStyle/>
          <a:p>
            <a:pPr marL="114300" indent="0">
              <a:buNone/>
            </a:pPr>
            <a:endParaRPr lang="en-US" sz="2800" dirty="0"/>
          </a:p>
          <a:p>
            <a:pPr marL="114300" indent="0">
              <a:buNone/>
            </a:pPr>
            <a:r>
              <a:rPr lang="en-US" sz="2800" dirty="0"/>
              <a:t>This will be a project where you will analyze logs and/or network traffic of a system compromise and write a short paper on the “attack narrative” of how the attacker got into the system and what, if anything, was accessed.</a:t>
            </a:r>
          </a:p>
        </p:txBody>
      </p:sp>
    </p:spTree>
    <p:extLst>
      <p:ext uri="{BB962C8B-B14F-4D97-AF65-F5344CB8AC3E}">
        <p14:creationId xmlns:p14="http://schemas.microsoft.com/office/powerpoint/2010/main" val="363888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are you?</a:t>
            </a:r>
          </a:p>
        </p:txBody>
      </p:sp>
      <p:sp>
        <p:nvSpPr>
          <p:cNvPr id="4" name="Content Placeholder 3"/>
          <p:cNvSpPr>
            <a:spLocks noGrp="1"/>
          </p:cNvSpPr>
          <p:nvPr>
            <p:ph idx="1"/>
          </p:nvPr>
        </p:nvSpPr>
        <p:spPr/>
        <p:txBody>
          <a:bodyPr anchor="ctr">
            <a:normAutofit/>
          </a:bodyPr>
          <a:lstStyle/>
          <a:p>
            <a:pPr marL="114300" indent="0" algn="ctr">
              <a:buNone/>
            </a:pPr>
            <a:r>
              <a:rPr lang="en-US" sz="3600" dirty="0"/>
              <a:t>Who do you want to become?</a:t>
            </a:r>
          </a:p>
        </p:txBody>
      </p:sp>
    </p:spTree>
    <p:extLst>
      <p:ext uri="{BB962C8B-B14F-4D97-AF65-F5344CB8AC3E}">
        <p14:creationId xmlns:p14="http://schemas.microsoft.com/office/powerpoint/2010/main" val="325329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Class Participation</a:t>
            </a:r>
          </a:p>
        </p:txBody>
      </p:sp>
      <p:sp>
        <p:nvSpPr>
          <p:cNvPr id="2" name="Content Placeholder 1"/>
          <p:cNvSpPr>
            <a:spLocks noGrp="1"/>
          </p:cNvSpPr>
          <p:nvPr>
            <p:ph idx="1"/>
          </p:nvPr>
        </p:nvSpPr>
        <p:spPr/>
        <p:txBody>
          <a:bodyPr>
            <a:normAutofit/>
          </a:bodyPr>
          <a:lstStyle/>
          <a:p>
            <a:r>
              <a:rPr lang="en-US" sz="3200" dirty="0"/>
              <a:t>Bring your experiences to the group</a:t>
            </a:r>
          </a:p>
          <a:p>
            <a:endParaRPr lang="en-US" sz="3200" dirty="0"/>
          </a:p>
          <a:p>
            <a:r>
              <a:rPr lang="en-US" sz="3200" dirty="0"/>
              <a:t>Start and engage in class discussions (in class or in ELMS.)</a:t>
            </a:r>
          </a:p>
        </p:txBody>
      </p:sp>
    </p:spTree>
    <p:extLst>
      <p:ext uri="{BB962C8B-B14F-4D97-AF65-F5344CB8AC3E}">
        <p14:creationId xmlns:p14="http://schemas.microsoft.com/office/powerpoint/2010/main" val="1927423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Late Assignment Policy</a:t>
            </a:r>
          </a:p>
        </p:txBody>
      </p:sp>
      <p:sp>
        <p:nvSpPr>
          <p:cNvPr id="2" name="Content Placeholder 1"/>
          <p:cNvSpPr>
            <a:spLocks noGrp="1"/>
          </p:cNvSpPr>
          <p:nvPr>
            <p:ph idx="1"/>
          </p:nvPr>
        </p:nvSpPr>
        <p:spPr/>
        <p:txBody>
          <a:bodyPr>
            <a:normAutofit/>
          </a:bodyPr>
          <a:lstStyle/>
          <a:p>
            <a:pPr marL="457200" lvl="0" indent="-457200">
              <a:buFont typeface="Arial"/>
              <a:buChar char="•"/>
            </a:pPr>
            <a:r>
              <a:rPr lang="en-US" sz="2800" dirty="0"/>
              <a:t>Late assignments will have 10% of the points deducted for every day the assignment is late.</a:t>
            </a:r>
          </a:p>
          <a:p>
            <a:pPr marL="822960" lvl="2" indent="-457200">
              <a:buFont typeface="Arial"/>
              <a:buChar char="•"/>
            </a:pPr>
            <a:r>
              <a:rPr lang="en-US" sz="2600" dirty="0"/>
              <a:t>ex. You turn in a “5” it gets a “4.5”</a:t>
            </a:r>
          </a:p>
          <a:p>
            <a:pPr marL="457200" lvl="0" indent="-457200">
              <a:buFont typeface="Arial"/>
              <a:buChar char="•"/>
            </a:pPr>
            <a:r>
              <a:rPr lang="en-US" sz="2800" dirty="0"/>
              <a:t>Assignments submitted over one week late will not be accepted or graded. </a:t>
            </a:r>
          </a:p>
          <a:p>
            <a:pPr marL="822960" lvl="2" indent="-457200">
              <a:buFont typeface="Arial"/>
              <a:buChar char="•"/>
            </a:pPr>
            <a:r>
              <a:rPr lang="en-US" sz="2600" dirty="0"/>
              <a:t>aka you get a zero.</a:t>
            </a:r>
          </a:p>
          <a:p>
            <a:pPr marL="457200" lvl="0" indent="-457200">
              <a:buFont typeface="Arial"/>
              <a:buChar char="•"/>
            </a:pPr>
            <a:r>
              <a:rPr lang="en-US" sz="2800" dirty="0"/>
              <a:t>If there are extenuating circumstances for you to submit work late please contact me as soon as possible (preferably before the assignment is due.)</a:t>
            </a:r>
          </a:p>
          <a:p>
            <a:pPr marL="457200" indent="-457200">
              <a:buFont typeface="Arial"/>
              <a:buChar char="•"/>
            </a:pPr>
            <a:endParaRPr lang="en-US" sz="2800" dirty="0"/>
          </a:p>
        </p:txBody>
      </p:sp>
    </p:spTree>
    <p:extLst>
      <p:ext uri="{BB962C8B-B14F-4D97-AF65-F5344CB8AC3E}">
        <p14:creationId xmlns:p14="http://schemas.microsoft.com/office/powerpoint/2010/main" val="625053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Academic Integrity</a:t>
            </a:r>
          </a:p>
        </p:txBody>
      </p:sp>
      <p:sp>
        <p:nvSpPr>
          <p:cNvPr id="2" name="Content Placeholder 1"/>
          <p:cNvSpPr>
            <a:spLocks noGrp="1"/>
          </p:cNvSpPr>
          <p:nvPr>
            <p:ph idx="1"/>
          </p:nvPr>
        </p:nvSpPr>
        <p:spPr/>
        <p:txBody>
          <a:bodyPr>
            <a:normAutofit/>
          </a:bodyPr>
          <a:lstStyle/>
          <a:p>
            <a:pPr marL="114300" indent="0">
              <a:buNone/>
            </a:pPr>
            <a:r>
              <a:rPr lang="en-US" sz="2800" dirty="0"/>
              <a:t>The University of Maryland, College Park has a nationally recognized Code of Academic Integrity.  This Code sets standards for academic integrity at Maryland for all undergraduate and graduate students.  As a student you are responsible for upholding these standards for this course.  It is very important for you to be aware of the consequences of cheating, fabrication, facilitation, and plagiarism. For more information on the Code of Academic Integrity or the Student Honor Council, please visit http://</a:t>
            </a:r>
            <a:r>
              <a:rPr lang="en-US" sz="2800" dirty="0" err="1"/>
              <a:t>www.shc.umd.edu</a:t>
            </a:r>
            <a:endParaRPr lang="en-US" sz="2800" dirty="0"/>
          </a:p>
          <a:p>
            <a:endParaRPr lang="en-US" sz="2800" dirty="0"/>
          </a:p>
        </p:txBody>
      </p:sp>
    </p:spTree>
    <p:extLst>
      <p:ext uri="{BB962C8B-B14F-4D97-AF65-F5344CB8AC3E}">
        <p14:creationId xmlns:p14="http://schemas.microsoft.com/office/powerpoint/2010/main" val="265104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Honor Pledge</a:t>
            </a:r>
          </a:p>
        </p:txBody>
      </p:sp>
      <p:sp>
        <p:nvSpPr>
          <p:cNvPr id="2" name="Content Placeholder 1"/>
          <p:cNvSpPr>
            <a:spLocks noGrp="1"/>
          </p:cNvSpPr>
          <p:nvPr>
            <p:ph idx="1"/>
          </p:nvPr>
        </p:nvSpPr>
        <p:spPr/>
        <p:txBody>
          <a:bodyPr>
            <a:normAutofit/>
          </a:bodyPr>
          <a:lstStyle/>
          <a:p>
            <a:pPr marL="114300" indent="0">
              <a:buNone/>
            </a:pPr>
            <a:r>
              <a:rPr lang="en-US" sz="3200" dirty="0"/>
              <a:t>All assignments and exams for this course are governed by the Honor Pledge:  “</a:t>
            </a:r>
            <a:r>
              <a:rPr lang="en-US" sz="3200" b="1" dirty="0"/>
              <a:t>I pledge on my honor that I have not given or received any unauthorized assistance on this exam/assignment.</a:t>
            </a:r>
            <a:r>
              <a:rPr lang="en-US" sz="3200" dirty="0"/>
              <a:t>”</a:t>
            </a:r>
          </a:p>
          <a:p>
            <a:endParaRPr lang="en-US" sz="3200" dirty="0"/>
          </a:p>
          <a:p>
            <a:endParaRPr lang="en-US" sz="3200" dirty="0"/>
          </a:p>
          <a:p>
            <a:endParaRPr lang="en-US" sz="3200" dirty="0"/>
          </a:p>
        </p:txBody>
      </p:sp>
    </p:spTree>
    <p:extLst>
      <p:ext uri="{BB962C8B-B14F-4D97-AF65-F5344CB8AC3E}">
        <p14:creationId xmlns:p14="http://schemas.microsoft.com/office/powerpoint/2010/main" val="131384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Plagiarism</a:t>
            </a:r>
          </a:p>
        </p:txBody>
      </p:sp>
      <p:sp>
        <p:nvSpPr>
          <p:cNvPr id="2" name="Content Placeholder 1"/>
          <p:cNvSpPr>
            <a:spLocks noGrp="1"/>
          </p:cNvSpPr>
          <p:nvPr>
            <p:ph idx="1"/>
          </p:nvPr>
        </p:nvSpPr>
        <p:spPr>
          <a:xfrm>
            <a:off x="457200" y="1417638"/>
            <a:ext cx="7620000" cy="4800600"/>
          </a:xfrm>
        </p:spPr>
        <p:txBody>
          <a:bodyPr>
            <a:noAutofit/>
          </a:bodyPr>
          <a:lstStyle/>
          <a:p>
            <a:pPr marL="114300" indent="0" algn="ctr">
              <a:buNone/>
            </a:pPr>
            <a:r>
              <a:rPr lang="en-US" sz="10000" b="1" dirty="0"/>
              <a:t>DON’T </a:t>
            </a:r>
          </a:p>
          <a:p>
            <a:pPr marL="114300" indent="0" algn="ctr">
              <a:buNone/>
            </a:pPr>
            <a:r>
              <a:rPr lang="en-US" sz="10000" b="1" dirty="0"/>
              <a:t>DO </a:t>
            </a:r>
          </a:p>
          <a:p>
            <a:pPr marL="114300" indent="0" algn="ctr">
              <a:buNone/>
            </a:pPr>
            <a:r>
              <a:rPr lang="en-US" sz="10000" b="1" dirty="0"/>
              <a:t>IT</a:t>
            </a:r>
          </a:p>
        </p:txBody>
      </p:sp>
    </p:spTree>
    <p:extLst>
      <p:ext uri="{BB962C8B-B14F-4D97-AF65-F5344CB8AC3E}">
        <p14:creationId xmlns:p14="http://schemas.microsoft.com/office/powerpoint/2010/main" val="231551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66" y="142874"/>
            <a:ext cx="9076134" cy="6600825"/>
          </a:xfrm>
        </p:spPr>
      </p:pic>
    </p:spTree>
    <p:extLst>
      <p:ext uri="{BB962C8B-B14F-4D97-AF65-F5344CB8AC3E}">
        <p14:creationId xmlns:p14="http://schemas.microsoft.com/office/powerpoint/2010/main" val="439456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Asking for help</a:t>
            </a:r>
          </a:p>
        </p:txBody>
      </p:sp>
      <p:sp>
        <p:nvSpPr>
          <p:cNvPr id="3" name="Content Placeholder 2"/>
          <p:cNvSpPr>
            <a:spLocks noGrp="1"/>
          </p:cNvSpPr>
          <p:nvPr>
            <p:ph idx="1"/>
          </p:nvPr>
        </p:nvSpPr>
        <p:spPr/>
        <p:txBody>
          <a:bodyPr>
            <a:normAutofit/>
          </a:bodyPr>
          <a:lstStyle/>
          <a:p>
            <a:r>
              <a:rPr lang="en-US" sz="2400" dirty="0"/>
              <a:t>Asking a fellow student for help understanding a concept is </a:t>
            </a:r>
            <a:r>
              <a:rPr lang="en-US" sz="2400" b="1" dirty="0"/>
              <a:t>OK</a:t>
            </a:r>
          </a:p>
          <a:p>
            <a:r>
              <a:rPr lang="en-US" sz="2400" dirty="0"/>
              <a:t>Asking a student to help you with an answer to a homework assignment or project </a:t>
            </a:r>
            <a:r>
              <a:rPr lang="en-US" sz="2400" b="1" dirty="0"/>
              <a:t>IS NOT OK.</a:t>
            </a:r>
          </a:p>
          <a:p>
            <a:r>
              <a:rPr lang="en-US" sz="2400" dirty="0"/>
              <a:t>If you are asked for answers to an assignment </a:t>
            </a:r>
            <a:r>
              <a:rPr lang="en-US" sz="2400" b="1" dirty="0"/>
              <a:t>DO NOT </a:t>
            </a:r>
            <a:r>
              <a:rPr lang="en-US" sz="2400" dirty="0"/>
              <a:t>provide them.  </a:t>
            </a:r>
          </a:p>
          <a:p>
            <a:endParaRPr lang="en-US" sz="2400" dirty="0"/>
          </a:p>
          <a:p>
            <a:r>
              <a:rPr lang="en-US" sz="2400" b="1" dirty="0"/>
              <a:t>If you need help with a concept or how to do something ASK! </a:t>
            </a:r>
          </a:p>
          <a:p>
            <a:pPr lvl="1"/>
            <a:r>
              <a:rPr lang="en-US" sz="2400" b="1" dirty="0"/>
              <a:t>Email the TA or instructor</a:t>
            </a:r>
          </a:p>
          <a:p>
            <a:pPr lvl="1"/>
            <a:r>
              <a:rPr lang="en-US" sz="2400" b="1" dirty="0"/>
              <a:t>Attend office hours </a:t>
            </a:r>
          </a:p>
        </p:txBody>
      </p:sp>
    </p:spTree>
    <p:extLst>
      <p:ext uri="{BB962C8B-B14F-4D97-AF65-F5344CB8AC3E}">
        <p14:creationId xmlns:p14="http://schemas.microsoft.com/office/powerpoint/2010/main" val="929148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Plagiarism.  Don’t do it.</a:t>
            </a:r>
          </a:p>
        </p:txBody>
      </p:sp>
      <p:sp>
        <p:nvSpPr>
          <p:cNvPr id="3" name="Content Placeholder 2"/>
          <p:cNvSpPr>
            <a:spLocks noGrp="1"/>
          </p:cNvSpPr>
          <p:nvPr>
            <p:ph idx="1"/>
          </p:nvPr>
        </p:nvSpPr>
        <p:spPr/>
        <p:txBody>
          <a:bodyPr/>
          <a:lstStyle/>
          <a:p>
            <a:r>
              <a:rPr lang="en-US" dirty="0"/>
              <a:t>The practice of taking someone else's work or ideas and passing them off as one's own.</a:t>
            </a:r>
          </a:p>
          <a:p>
            <a:r>
              <a:rPr lang="en-US" dirty="0"/>
              <a:t>This includes getting a friend/classmate to give you the answers to an assignment and using them.</a:t>
            </a:r>
          </a:p>
          <a:p>
            <a:r>
              <a:rPr lang="en-US" dirty="0"/>
              <a:t>Helpful </a:t>
            </a:r>
            <a:r>
              <a:rPr lang="en-US" dirty="0" err="1"/>
              <a:t>infographic</a:t>
            </a:r>
            <a:r>
              <a:rPr lang="en-US" dirty="0"/>
              <a:t>: </a:t>
            </a:r>
            <a:r>
              <a:rPr lang="en-US" dirty="0">
                <a:hlinkClick r:id="rId2"/>
              </a:rPr>
              <a:t>http://thevisualcommunicationguy.com/wp-content/uploads/2014/09/Infographic_Did-I-Plagiarize1.jpg</a:t>
            </a:r>
            <a:endParaRPr lang="en-US" dirty="0"/>
          </a:p>
          <a:p>
            <a:r>
              <a:rPr lang="en-US" dirty="0"/>
              <a:t>If I see it you will get a 0 for the assignment and at my discretion will be reported to the Office of Student Conduct.</a:t>
            </a:r>
          </a:p>
          <a:p>
            <a:r>
              <a:rPr lang="en-US" dirty="0"/>
              <a:t>Seriously.</a:t>
            </a:r>
          </a:p>
          <a:p>
            <a:r>
              <a:rPr lang="en-US" dirty="0"/>
              <a:t>Don’t be that person.</a:t>
            </a:r>
          </a:p>
          <a:p>
            <a:r>
              <a:rPr lang="en-US" b="1" dirty="0"/>
              <a:t>Seriously</a:t>
            </a:r>
            <a:r>
              <a:rPr lang="en-US" dirty="0"/>
              <a:t>.</a:t>
            </a:r>
          </a:p>
        </p:txBody>
      </p:sp>
    </p:spTree>
    <p:extLst>
      <p:ext uri="{BB962C8B-B14F-4D97-AF65-F5344CB8AC3E}">
        <p14:creationId xmlns:p14="http://schemas.microsoft.com/office/powerpoint/2010/main" val="1709867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A1E344-217A-6E43-A3B2-9D831A19EFBD}"/>
              </a:ext>
            </a:extLst>
          </p:cNvPr>
          <p:cNvSpPr>
            <a:spLocks noGrp="1"/>
          </p:cNvSpPr>
          <p:nvPr>
            <p:ph type="title"/>
          </p:nvPr>
        </p:nvSpPr>
        <p:spPr/>
        <p:txBody>
          <a:bodyPr/>
          <a:lstStyle/>
          <a:p>
            <a:r>
              <a:rPr lang="en-US" dirty="0"/>
              <a:t>Which one is correct?</a:t>
            </a:r>
          </a:p>
        </p:txBody>
      </p:sp>
      <p:sp>
        <p:nvSpPr>
          <p:cNvPr id="2" name="Content Placeholder 1">
            <a:extLst>
              <a:ext uri="{FF2B5EF4-FFF2-40B4-BE49-F238E27FC236}">
                <a16:creationId xmlns:a16="http://schemas.microsoft.com/office/drawing/2014/main" id="{0EF35934-F2D8-8C47-BEA4-089F79F125D6}"/>
              </a:ext>
            </a:extLst>
          </p:cNvPr>
          <p:cNvSpPr>
            <a:spLocks noGrp="1"/>
          </p:cNvSpPr>
          <p:nvPr>
            <p:ph idx="1"/>
          </p:nvPr>
        </p:nvSpPr>
        <p:spPr/>
        <p:txBody>
          <a:bodyPr>
            <a:normAutofit/>
          </a:bodyPr>
          <a:lstStyle/>
          <a:p>
            <a:pPr marL="514350" indent="-514350">
              <a:buFont typeface="+mj-lt"/>
              <a:buAutoNum type="alphaUcPeriod"/>
            </a:pPr>
            <a:endParaRPr lang="en-US" sz="3200" dirty="0"/>
          </a:p>
          <a:p>
            <a:pPr marL="514350" indent="-514350">
              <a:buFont typeface="+mj-lt"/>
              <a:buAutoNum type="alphaUcPeriod"/>
            </a:pPr>
            <a:r>
              <a:rPr lang="en-US" sz="3200" dirty="0" err="1"/>
              <a:t>ip</a:t>
            </a:r>
            <a:r>
              <a:rPr lang="en-US" sz="3200" dirty="0"/>
              <a:t> address</a:t>
            </a:r>
          </a:p>
          <a:p>
            <a:pPr marL="514350" indent="-514350">
              <a:buFont typeface="+mj-lt"/>
              <a:buAutoNum type="alphaUcPeriod"/>
            </a:pPr>
            <a:r>
              <a:rPr lang="en-US" sz="3200" dirty="0"/>
              <a:t>IP address</a:t>
            </a:r>
          </a:p>
          <a:p>
            <a:pPr marL="514350" indent="-514350">
              <a:buFont typeface="+mj-lt"/>
              <a:buAutoNum type="alphaUcPeriod"/>
            </a:pPr>
            <a:r>
              <a:rPr lang="en-US" sz="3200" dirty="0" err="1"/>
              <a:t>Ip</a:t>
            </a:r>
            <a:r>
              <a:rPr lang="en-US" sz="3200" dirty="0"/>
              <a:t> address</a:t>
            </a:r>
          </a:p>
          <a:p>
            <a:pPr marL="514350" indent="-514350">
              <a:buFont typeface="+mj-lt"/>
              <a:buAutoNum type="alphaUcPeriod"/>
            </a:pPr>
            <a:r>
              <a:rPr lang="en-US" sz="3200" dirty="0" err="1"/>
              <a:t>I.p</a:t>
            </a:r>
            <a:r>
              <a:rPr lang="en-US" sz="3200" dirty="0"/>
              <a:t>. address</a:t>
            </a:r>
          </a:p>
          <a:p>
            <a:pPr marL="514350" indent="-514350">
              <a:buFont typeface="+mj-lt"/>
              <a:buAutoNum type="alphaUcPeriod"/>
            </a:pPr>
            <a:r>
              <a:rPr lang="en-US" sz="3200" dirty="0"/>
              <a:t>I.P. address</a:t>
            </a:r>
          </a:p>
          <a:p>
            <a:pPr marL="514350" indent="-514350">
              <a:buFont typeface="+mj-lt"/>
              <a:buAutoNum type="alphaUcPeriod"/>
            </a:pPr>
            <a:endParaRPr lang="en-US" sz="3200" dirty="0"/>
          </a:p>
          <a:p>
            <a:pPr marL="514350" indent="-514350">
              <a:buFont typeface="+mj-lt"/>
              <a:buAutoNum type="alphaUcPeriod"/>
            </a:pPr>
            <a:endParaRPr lang="en-US" sz="3200" dirty="0"/>
          </a:p>
        </p:txBody>
      </p:sp>
    </p:spTree>
    <p:extLst>
      <p:ext uri="{BB962C8B-B14F-4D97-AF65-F5344CB8AC3E}">
        <p14:creationId xmlns:p14="http://schemas.microsoft.com/office/powerpoint/2010/main" val="2593765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72CBE-AC5D-E74D-8962-C7285A297228}"/>
              </a:ext>
            </a:extLst>
          </p:cNvPr>
          <p:cNvSpPr>
            <a:spLocks noGrp="1"/>
          </p:cNvSpPr>
          <p:nvPr>
            <p:ph type="title"/>
          </p:nvPr>
        </p:nvSpPr>
        <p:spPr/>
        <p:txBody>
          <a:bodyPr/>
          <a:lstStyle/>
          <a:p>
            <a:r>
              <a:rPr lang="en-US" dirty="0"/>
              <a:t>PROOFREAD YOUR WORK</a:t>
            </a:r>
          </a:p>
        </p:txBody>
      </p:sp>
      <p:sp>
        <p:nvSpPr>
          <p:cNvPr id="2" name="Content Placeholder 1">
            <a:extLst>
              <a:ext uri="{FF2B5EF4-FFF2-40B4-BE49-F238E27FC236}">
                <a16:creationId xmlns:a16="http://schemas.microsoft.com/office/drawing/2014/main" id="{C67033CA-397A-244B-B359-127177319711}"/>
              </a:ext>
            </a:extLst>
          </p:cNvPr>
          <p:cNvSpPr>
            <a:spLocks noGrp="1"/>
          </p:cNvSpPr>
          <p:nvPr>
            <p:ph idx="1"/>
          </p:nvPr>
        </p:nvSpPr>
        <p:spPr/>
        <p:txBody>
          <a:bodyPr>
            <a:normAutofit/>
          </a:bodyPr>
          <a:lstStyle/>
          <a:p>
            <a:pPr marL="114300" indent="0">
              <a:buNone/>
            </a:pPr>
            <a:endParaRPr lang="en-US" sz="3200" b="1" dirty="0"/>
          </a:p>
          <a:p>
            <a:pPr marL="114300" indent="0">
              <a:buNone/>
            </a:pPr>
            <a:r>
              <a:rPr lang="en-US" sz="3200" b="1" dirty="0"/>
              <a:t>If there are typos or egregious grammatical errors in your work you will not receive full points for the assignment.</a:t>
            </a:r>
          </a:p>
          <a:p>
            <a:endParaRPr lang="en-US" sz="3200" dirty="0"/>
          </a:p>
          <a:p>
            <a:endParaRPr lang="en-US" sz="3200" dirty="0"/>
          </a:p>
        </p:txBody>
      </p:sp>
    </p:spTree>
    <p:extLst>
      <p:ext uri="{BB962C8B-B14F-4D97-AF65-F5344CB8AC3E}">
        <p14:creationId xmlns:p14="http://schemas.microsoft.com/office/powerpoint/2010/main" val="2905651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am I?</a:t>
            </a:r>
          </a:p>
        </p:txBody>
      </p:sp>
      <p:sp>
        <p:nvSpPr>
          <p:cNvPr id="2" name="Content Placeholder 1"/>
          <p:cNvSpPr>
            <a:spLocks noGrp="1"/>
          </p:cNvSpPr>
          <p:nvPr>
            <p:ph idx="1"/>
          </p:nvPr>
        </p:nvSpPr>
        <p:spPr/>
        <p:txBody>
          <a:bodyPr>
            <a:normAutofit/>
          </a:bodyPr>
          <a:lstStyle/>
          <a:p>
            <a:pPr marL="457200" indent="-457200">
              <a:buFont typeface="Arial"/>
              <a:buChar char="•"/>
            </a:pPr>
            <a:r>
              <a:rPr lang="en-US" sz="2800" dirty="0"/>
              <a:t>Deputy Chief Information Security Officer, UMD</a:t>
            </a:r>
          </a:p>
          <a:p>
            <a:pPr marL="457200" indent="-457200">
              <a:buFont typeface="Arial"/>
              <a:buChar char="•"/>
            </a:pPr>
            <a:r>
              <a:rPr lang="en-US" sz="2800" dirty="0"/>
              <a:t>Not a doctor (but I have played one for a pen-test)</a:t>
            </a:r>
          </a:p>
          <a:p>
            <a:pPr marL="457200" indent="-457200">
              <a:buFont typeface="Arial"/>
              <a:buChar char="•"/>
            </a:pPr>
            <a:r>
              <a:rPr lang="en-US" sz="2800" dirty="0"/>
              <a:t>20+ years of experience in InfoSec</a:t>
            </a:r>
          </a:p>
          <a:p>
            <a:pPr marL="457200" indent="-457200">
              <a:buFont typeface="Arial"/>
              <a:buChar char="•"/>
            </a:pPr>
            <a:r>
              <a:rPr lang="en-US" sz="2800" dirty="0"/>
              <a:t>Alum of </a:t>
            </a:r>
            <a:r>
              <a:rPr lang="en-US" sz="2800" dirty="0" err="1"/>
              <a:t>Sourcefire</a:t>
            </a:r>
            <a:r>
              <a:rPr lang="en-US" sz="2800" dirty="0"/>
              <a:t> and McAfee</a:t>
            </a:r>
          </a:p>
        </p:txBody>
      </p:sp>
      <p:pic>
        <p:nvPicPr>
          <p:cNvPr id="4" name="Picture 3">
            <a:extLst>
              <a:ext uri="{FF2B5EF4-FFF2-40B4-BE49-F238E27FC236}">
                <a16:creationId xmlns:a16="http://schemas.microsoft.com/office/drawing/2014/main" id="{213902D8-50B0-3341-B81C-785CB7946032}"/>
              </a:ext>
            </a:extLst>
          </p:cNvPr>
          <p:cNvPicPr>
            <a:picLocks noChangeAspect="1"/>
          </p:cNvPicPr>
          <p:nvPr/>
        </p:nvPicPr>
        <p:blipFill>
          <a:blip r:embed="rId2"/>
          <a:stretch>
            <a:fillRect/>
          </a:stretch>
        </p:blipFill>
        <p:spPr>
          <a:xfrm>
            <a:off x="5173579" y="3749238"/>
            <a:ext cx="3354779" cy="3108762"/>
          </a:xfrm>
          <a:prstGeom prst="rect">
            <a:avLst/>
          </a:prstGeom>
        </p:spPr>
      </p:pic>
    </p:spTree>
    <p:extLst>
      <p:ext uri="{BB962C8B-B14F-4D97-AF65-F5344CB8AC3E}">
        <p14:creationId xmlns:p14="http://schemas.microsoft.com/office/powerpoint/2010/main" val="1528873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EF3-0007-4948-BF5D-41E510E6A2E3}"/>
              </a:ext>
            </a:extLst>
          </p:cNvPr>
          <p:cNvSpPr>
            <a:spLocks noGrp="1"/>
          </p:cNvSpPr>
          <p:nvPr>
            <p:ph type="title"/>
          </p:nvPr>
        </p:nvSpPr>
        <p:spPr/>
        <p:txBody>
          <a:bodyPr/>
          <a:lstStyle/>
          <a:p>
            <a:r>
              <a:rPr lang="en-US" dirty="0"/>
              <a:t>PROOFREAD YOUR WORK</a:t>
            </a:r>
          </a:p>
        </p:txBody>
      </p:sp>
      <p:sp>
        <p:nvSpPr>
          <p:cNvPr id="2" name="Content Placeholder 1">
            <a:extLst>
              <a:ext uri="{FF2B5EF4-FFF2-40B4-BE49-F238E27FC236}">
                <a16:creationId xmlns:a16="http://schemas.microsoft.com/office/drawing/2014/main" id="{322E7848-0931-AE43-A4D0-6E4C7618E06C}"/>
              </a:ext>
            </a:extLst>
          </p:cNvPr>
          <p:cNvSpPr>
            <a:spLocks noGrp="1"/>
          </p:cNvSpPr>
          <p:nvPr>
            <p:ph idx="1"/>
          </p:nvPr>
        </p:nvSpPr>
        <p:spPr/>
        <p:txBody>
          <a:bodyPr>
            <a:normAutofit/>
          </a:bodyPr>
          <a:lstStyle/>
          <a:p>
            <a:r>
              <a:rPr lang="en-US" sz="2800" dirty="0"/>
              <a:t>I am preparing you for taking the next step in the real world and part of that is demonstrating and projecting that you know what you are talking about.</a:t>
            </a:r>
          </a:p>
          <a:p>
            <a:endParaRPr lang="en-US" sz="2800" dirty="0"/>
          </a:p>
          <a:p>
            <a:r>
              <a:rPr lang="en-US" sz="2800" dirty="0"/>
              <a:t>Typos and egregious grammatical errors do not inspire confidence in your level of competence. </a:t>
            </a:r>
          </a:p>
          <a:p>
            <a:endParaRPr lang="en-US" sz="2800" dirty="0"/>
          </a:p>
          <a:p>
            <a:pPr marL="114300" indent="0">
              <a:buNone/>
            </a:pPr>
            <a:endParaRPr lang="en-US" sz="2800" dirty="0"/>
          </a:p>
        </p:txBody>
      </p:sp>
    </p:spTree>
    <p:extLst>
      <p:ext uri="{BB962C8B-B14F-4D97-AF65-F5344CB8AC3E}">
        <p14:creationId xmlns:p14="http://schemas.microsoft.com/office/powerpoint/2010/main" val="324480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8C621-6ADA-2141-9A4E-1E595286B548}"/>
              </a:ext>
            </a:extLst>
          </p:cNvPr>
          <p:cNvSpPr>
            <a:spLocks noGrp="1"/>
          </p:cNvSpPr>
          <p:nvPr>
            <p:ph type="title"/>
          </p:nvPr>
        </p:nvSpPr>
        <p:spPr/>
        <p:txBody>
          <a:bodyPr/>
          <a:lstStyle/>
          <a:p>
            <a:r>
              <a:rPr lang="en-US" dirty="0"/>
              <a:t>Why am I harping on this?</a:t>
            </a:r>
          </a:p>
        </p:txBody>
      </p:sp>
      <p:sp>
        <p:nvSpPr>
          <p:cNvPr id="3" name="Content Placeholder 2">
            <a:extLst>
              <a:ext uri="{FF2B5EF4-FFF2-40B4-BE49-F238E27FC236}">
                <a16:creationId xmlns:a16="http://schemas.microsoft.com/office/drawing/2014/main" id="{15FF40C3-5DDB-EE48-A41F-43D75AD74ADF}"/>
              </a:ext>
            </a:extLst>
          </p:cNvPr>
          <p:cNvSpPr>
            <a:spLocks noGrp="1"/>
          </p:cNvSpPr>
          <p:nvPr>
            <p:ph idx="1"/>
          </p:nvPr>
        </p:nvSpPr>
        <p:spPr/>
        <p:txBody>
          <a:bodyPr/>
          <a:lstStyle/>
          <a:p>
            <a:pPr marL="114300" indent="0">
              <a:buNone/>
            </a:pPr>
            <a:r>
              <a:rPr lang="en-US" sz="3600" dirty="0"/>
              <a:t>“</a:t>
            </a:r>
            <a:r>
              <a:rPr lang="en-US" sz="3600" b="1" dirty="0"/>
              <a:t>The one easy way to become worth 50 percent more than you are now — at least — is to hone your communication skills — both written and verbal…</a:t>
            </a:r>
            <a:r>
              <a:rPr lang="en-US" sz="3600" dirty="0"/>
              <a:t>" -- Warren Buffett</a:t>
            </a:r>
          </a:p>
          <a:p>
            <a:endParaRPr lang="en-US" dirty="0"/>
          </a:p>
          <a:p>
            <a:pPr marL="114300" indent="0">
              <a:buNone/>
            </a:pPr>
            <a:r>
              <a:rPr lang="en-US" dirty="0">
                <a:hlinkClick r:id="rId2"/>
              </a:rPr>
              <a:t>https://www.cnbc.com/2018/12/05/warren-buffett-how-to-increase-your-worth-by-50-percent.html</a:t>
            </a:r>
            <a:r>
              <a:rPr lang="en-US" dirty="0"/>
              <a:t> </a:t>
            </a:r>
          </a:p>
        </p:txBody>
      </p:sp>
    </p:spTree>
    <p:extLst>
      <p:ext uri="{BB962C8B-B14F-4D97-AF65-F5344CB8AC3E}">
        <p14:creationId xmlns:p14="http://schemas.microsoft.com/office/powerpoint/2010/main" val="3161715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E7990-E787-D442-9594-182E106C4DC6}"/>
              </a:ext>
            </a:extLst>
          </p:cNvPr>
          <p:cNvSpPr>
            <a:spLocks noGrp="1"/>
          </p:cNvSpPr>
          <p:nvPr>
            <p:ph type="title"/>
          </p:nvPr>
        </p:nvSpPr>
        <p:spPr/>
        <p:txBody>
          <a:bodyPr/>
          <a:lstStyle/>
          <a:p>
            <a:r>
              <a:rPr lang="en-US" dirty="0"/>
              <a:t>Troubleshooting</a:t>
            </a:r>
          </a:p>
        </p:txBody>
      </p:sp>
      <p:pic>
        <p:nvPicPr>
          <p:cNvPr id="5" name="Content Placeholder 4">
            <a:extLst>
              <a:ext uri="{FF2B5EF4-FFF2-40B4-BE49-F238E27FC236}">
                <a16:creationId xmlns:a16="http://schemas.microsoft.com/office/drawing/2014/main" id="{F4B3C04D-591E-EC48-A425-1CD6E87B6E1C}"/>
              </a:ext>
            </a:extLst>
          </p:cNvPr>
          <p:cNvPicPr>
            <a:picLocks noGrp="1" noChangeAspect="1"/>
          </p:cNvPicPr>
          <p:nvPr>
            <p:ph idx="1"/>
          </p:nvPr>
        </p:nvPicPr>
        <p:blipFill>
          <a:blip r:embed="rId2"/>
          <a:stretch>
            <a:fillRect/>
          </a:stretch>
        </p:blipFill>
        <p:spPr>
          <a:xfrm>
            <a:off x="457200" y="1747084"/>
            <a:ext cx="7620000" cy="1116359"/>
          </a:xfrm>
        </p:spPr>
      </p:pic>
      <p:pic>
        <p:nvPicPr>
          <p:cNvPr id="7" name="Picture 6">
            <a:extLst>
              <a:ext uri="{FF2B5EF4-FFF2-40B4-BE49-F238E27FC236}">
                <a16:creationId xmlns:a16="http://schemas.microsoft.com/office/drawing/2014/main" id="{0E091DDD-DFCF-7541-A4F6-8DE2EFAC4DC4}"/>
              </a:ext>
            </a:extLst>
          </p:cNvPr>
          <p:cNvPicPr>
            <a:picLocks noChangeAspect="1"/>
          </p:cNvPicPr>
          <p:nvPr/>
        </p:nvPicPr>
        <p:blipFill>
          <a:blip r:embed="rId3"/>
          <a:stretch>
            <a:fillRect/>
          </a:stretch>
        </p:blipFill>
        <p:spPr>
          <a:xfrm>
            <a:off x="5324101" y="2728492"/>
            <a:ext cx="3077153" cy="4038763"/>
          </a:xfrm>
          <a:prstGeom prst="rect">
            <a:avLst/>
          </a:prstGeom>
        </p:spPr>
      </p:pic>
    </p:spTree>
    <p:extLst>
      <p:ext uri="{BB962C8B-B14F-4D97-AF65-F5344CB8AC3E}">
        <p14:creationId xmlns:p14="http://schemas.microsoft.com/office/powerpoint/2010/main" val="1705757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EBBA-7F0F-4545-8DBF-C9A1C824C78A}"/>
              </a:ext>
            </a:extLst>
          </p:cNvPr>
          <p:cNvSpPr>
            <a:spLocks noGrp="1"/>
          </p:cNvSpPr>
          <p:nvPr>
            <p:ph type="title"/>
          </p:nvPr>
        </p:nvSpPr>
        <p:spPr/>
        <p:txBody>
          <a:bodyPr/>
          <a:lstStyle/>
          <a:p>
            <a:r>
              <a:rPr lang="en-US" dirty="0"/>
              <a:t>Recommended Textbooks</a:t>
            </a:r>
          </a:p>
        </p:txBody>
      </p:sp>
      <p:sp>
        <p:nvSpPr>
          <p:cNvPr id="3" name="Content Placeholder 2">
            <a:extLst>
              <a:ext uri="{FF2B5EF4-FFF2-40B4-BE49-F238E27FC236}">
                <a16:creationId xmlns:a16="http://schemas.microsoft.com/office/drawing/2014/main" id="{E5EAB65B-E598-6D4C-B298-6F7DC633A2E8}"/>
              </a:ext>
            </a:extLst>
          </p:cNvPr>
          <p:cNvSpPr>
            <a:spLocks noGrp="1"/>
          </p:cNvSpPr>
          <p:nvPr>
            <p:ph idx="1"/>
          </p:nvPr>
        </p:nvSpPr>
        <p:spPr/>
        <p:txBody>
          <a:bodyPr/>
          <a:lstStyle/>
          <a:p>
            <a:r>
              <a:rPr lang="en-US" dirty="0"/>
              <a:t>If you’re new to Python I highly recommend </a:t>
            </a:r>
            <a:r>
              <a:rPr lang="en-US" b="1" i="1" dirty="0"/>
              <a:t>Automate the Boring Stuff with Python, 2</a:t>
            </a:r>
            <a:r>
              <a:rPr lang="en-US" b="1" i="1" baseline="30000" dirty="0"/>
              <a:t>nd</a:t>
            </a:r>
            <a:r>
              <a:rPr lang="en-US" b="1" i="1" dirty="0"/>
              <a:t> edition</a:t>
            </a:r>
          </a:p>
          <a:p>
            <a:endParaRPr lang="en-US" b="1" i="1" dirty="0"/>
          </a:p>
          <a:p>
            <a:r>
              <a:rPr lang="en-US" dirty="0"/>
              <a:t>Online: </a:t>
            </a:r>
            <a:r>
              <a:rPr lang="en-US" dirty="0">
                <a:hlinkClick r:id="rId2"/>
              </a:rPr>
              <a:t>https://automatetheboringstuff.com/</a:t>
            </a:r>
            <a:endParaRPr lang="en-US" dirty="0"/>
          </a:p>
          <a:p>
            <a:endParaRPr lang="en-US" dirty="0"/>
          </a:p>
          <a:p>
            <a:r>
              <a:rPr lang="en-US" dirty="0"/>
              <a:t>eBook and print copies available too.  Very handy!</a:t>
            </a:r>
          </a:p>
        </p:txBody>
      </p:sp>
    </p:spTree>
    <p:extLst>
      <p:ext uri="{BB962C8B-B14F-4D97-AF65-F5344CB8AC3E}">
        <p14:creationId xmlns:p14="http://schemas.microsoft.com/office/powerpoint/2010/main" val="4178570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F73E-2066-C241-BF34-4FB4C3564757}"/>
              </a:ext>
            </a:extLst>
          </p:cNvPr>
          <p:cNvSpPr>
            <a:spLocks noGrp="1"/>
          </p:cNvSpPr>
          <p:nvPr>
            <p:ph type="title"/>
          </p:nvPr>
        </p:nvSpPr>
        <p:spPr/>
        <p:txBody>
          <a:bodyPr/>
          <a:lstStyle/>
          <a:p>
            <a:r>
              <a:rPr lang="en-US" dirty="0"/>
              <a:t>Recommended Textbooks</a:t>
            </a:r>
          </a:p>
        </p:txBody>
      </p:sp>
      <p:sp>
        <p:nvSpPr>
          <p:cNvPr id="3" name="Content Placeholder 2">
            <a:extLst>
              <a:ext uri="{FF2B5EF4-FFF2-40B4-BE49-F238E27FC236}">
                <a16:creationId xmlns:a16="http://schemas.microsoft.com/office/drawing/2014/main" id="{44E5F62C-4C24-E340-B2FA-68B9A06CEE75}"/>
              </a:ext>
            </a:extLst>
          </p:cNvPr>
          <p:cNvSpPr>
            <a:spLocks noGrp="1"/>
          </p:cNvSpPr>
          <p:nvPr>
            <p:ph idx="1"/>
          </p:nvPr>
        </p:nvSpPr>
        <p:spPr/>
        <p:txBody>
          <a:bodyPr/>
          <a:lstStyle/>
          <a:p>
            <a:r>
              <a:rPr lang="en-US" dirty="0"/>
              <a:t>If you’re new to Linux – </a:t>
            </a:r>
            <a:r>
              <a:rPr lang="en-US" b="1" i="1" dirty="0"/>
              <a:t>Linux Basics for Hackers </a:t>
            </a:r>
            <a:r>
              <a:rPr lang="en-US" dirty="0"/>
              <a:t>shows promise.  (I have not read it but it looks like it covers the basics.)</a:t>
            </a:r>
          </a:p>
        </p:txBody>
      </p:sp>
      <p:pic>
        <p:nvPicPr>
          <p:cNvPr id="5" name="Picture 4">
            <a:extLst>
              <a:ext uri="{FF2B5EF4-FFF2-40B4-BE49-F238E27FC236}">
                <a16:creationId xmlns:a16="http://schemas.microsoft.com/office/drawing/2014/main" id="{11FF8F50-3CFB-3241-B84F-AEA474322959}"/>
              </a:ext>
            </a:extLst>
          </p:cNvPr>
          <p:cNvPicPr>
            <a:picLocks noChangeAspect="1"/>
          </p:cNvPicPr>
          <p:nvPr/>
        </p:nvPicPr>
        <p:blipFill>
          <a:blip r:embed="rId2"/>
          <a:stretch>
            <a:fillRect/>
          </a:stretch>
        </p:blipFill>
        <p:spPr>
          <a:xfrm>
            <a:off x="4921321" y="2419818"/>
            <a:ext cx="3306353" cy="4355989"/>
          </a:xfrm>
          <a:prstGeom prst="rect">
            <a:avLst/>
          </a:prstGeom>
        </p:spPr>
      </p:pic>
    </p:spTree>
    <p:extLst>
      <p:ext uri="{BB962C8B-B14F-4D97-AF65-F5344CB8AC3E}">
        <p14:creationId xmlns:p14="http://schemas.microsoft.com/office/powerpoint/2010/main" val="508457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Course Layout</a:t>
            </a:r>
          </a:p>
        </p:txBody>
      </p:sp>
      <p:sp>
        <p:nvSpPr>
          <p:cNvPr id="2" name="Content Placeholder 1"/>
          <p:cNvSpPr>
            <a:spLocks noGrp="1"/>
          </p:cNvSpPr>
          <p:nvPr>
            <p:ph idx="1"/>
          </p:nvPr>
        </p:nvSpPr>
        <p:spPr/>
        <p:txBody>
          <a:bodyPr>
            <a:normAutofit/>
          </a:bodyPr>
          <a:lstStyle/>
          <a:p>
            <a:r>
              <a:rPr lang="en-US" sz="2400" dirty="0"/>
              <a:t>Week 1 – Intro, VMs, Windows, Linux</a:t>
            </a:r>
          </a:p>
          <a:p>
            <a:r>
              <a:rPr lang="en-US" sz="2400" dirty="0"/>
              <a:t>Week 2 – Anatomy of an Attack </a:t>
            </a:r>
          </a:p>
          <a:p>
            <a:r>
              <a:rPr lang="en-US" sz="2400" dirty="0"/>
              <a:t>Week 3 – Offense: Vulnerability Assessment</a:t>
            </a:r>
          </a:p>
          <a:p>
            <a:r>
              <a:rPr lang="en-US" sz="2400" dirty="0"/>
              <a:t>Week 4 – Offense: Penetration testing tools</a:t>
            </a:r>
          </a:p>
          <a:p>
            <a:r>
              <a:rPr lang="en-US" sz="2400" dirty="0"/>
              <a:t>Week 5 – Offense: Penetration testing tools</a:t>
            </a:r>
          </a:p>
          <a:p>
            <a:r>
              <a:rPr lang="en-US" sz="2400" dirty="0"/>
              <a:t>Week 6 – Scripting with Python</a:t>
            </a:r>
          </a:p>
          <a:p>
            <a:r>
              <a:rPr lang="en-US" sz="2400" dirty="0"/>
              <a:t>Week 7 – Scripting with Python</a:t>
            </a:r>
          </a:p>
          <a:p>
            <a:r>
              <a:rPr lang="en-US" sz="2400" dirty="0"/>
              <a:t>Week 8 – Defense in Depth: Network Analysis Tools</a:t>
            </a:r>
          </a:p>
          <a:p>
            <a:r>
              <a:rPr lang="en-US" sz="2400" dirty="0"/>
              <a:t>Week 9 – SPRING BREAK!</a:t>
            </a:r>
          </a:p>
          <a:p>
            <a:pPr marL="114300" indent="0">
              <a:buNone/>
            </a:pPr>
            <a:endParaRPr lang="en-US" sz="2400" b="1" dirty="0"/>
          </a:p>
        </p:txBody>
      </p:sp>
    </p:spTree>
    <p:extLst>
      <p:ext uri="{BB962C8B-B14F-4D97-AF65-F5344CB8AC3E}">
        <p14:creationId xmlns:p14="http://schemas.microsoft.com/office/powerpoint/2010/main" val="2164724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Course Layout</a:t>
            </a:r>
          </a:p>
        </p:txBody>
      </p:sp>
      <p:sp>
        <p:nvSpPr>
          <p:cNvPr id="2" name="Content Placeholder 1"/>
          <p:cNvSpPr>
            <a:spLocks noGrp="1"/>
          </p:cNvSpPr>
          <p:nvPr>
            <p:ph idx="1"/>
          </p:nvPr>
        </p:nvSpPr>
        <p:spPr/>
        <p:txBody>
          <a:bodyPr>
            <a:noAutofit/>
          </a:bodyPr>
          <a:lstStyle/>
          <a:p>
            <a:pPr marL="114300" indent="0">
              <a:buNone/>
            </a:pPr>
            <a:r>
              <a:rPr lang="en-US" sz="2400" b="1" dirty="0"/>
              <a:t>Midterm due – Monday March 28th</a:t>
            </a:r>
            <a:endParaRPr lang="en-US" sz="2400" dirty="0"/>
          </a:p>
          <a:p>
            <a:r>
              <a:rPr lang="en-US" sz="2400" dirty="0"/>
              <a:t>Week 10 – Defense in Depth: Firewalls</a:t>
            </a:r>
          </a:p>
          <a:p>
            <a:r>
              <a:rPr lang="en-US" sz="2400" dirty="0"/>
              <a:t>Week 11 – Defense in Depth: Intrusion Detection/Prevention</a:t>
            </a:r>
          </a:p>
          <a:p>
            <a:r>
              <a:rPr lang="en-US" sz="2400" dirty="0"/>
              <a:t>Week 12 – Defense in Depth: Incident Response and Investigation tools</a:t>
            </a:r>
          </a:p>
          <a:p>
            <a:r>
              <a:rPr lang="en-US" sz="2400" dirty="0"/>
              <a:t>Week 13 – Defense in Depth: Incident Response and Investigation tools</a:t>
            </a:r>
          </a:p>
          <a:p>
            <a:r>
              <a:rPr lang="en-US" sz="2400" dirty="0"/>
              <a:t>Week 14 – Defense in Depth: Incident Response and Investigation tools</a:t>
            </a:r>
          </a:p>
          <a:p>
            <a:r>
              <a:rPr lang="en-US" sz="2400" dirty="0"/>
              <a:t>Week 15 – Course Wrap up</a:t>
            </a:r>
          </a:p>
          <a:p>
            <a:pPr marL="114300" indent="0">
              <a:buNone/>
            </a:pPr>
            <a:r>
              <a:rPr lang="en-US" sz="2400" b="1" dirty="0"/>
              <a:t>Final due – Monday May 16th</a:t>
            </a:r>
          </a:p>
        </p:txBody>
      </p:sp>
    </p:spTree>
    <p:extLst>
      <p:ext uri="{BB962C8B-B14F-4D97-AF65-F5344CB8AC3E}">
        <p14:creationId xmlns:p14="http://schemas.microsoft.com/office/powerpoint/2010/main" val="3083786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2E94-95D9-BC4B-AE77-B4D6E6AD91C3}"/>
              </a:ext>
            </a:extLst>
          </p:cNvPr>
          <p:cNvSpPr>
            <a:spLocks noGrp="1"/>
          </p:cNvSpPr>
          <p:nvPr>
            <p:ph type="title"/>
          </p:nvPr>
        </p:nvSpPr>
        <p:spPr/>
        <p:txBody>
          <a:bodyPr/>
          <a:lstStyle/>
          <a:p>
            <a:r>
              <a:rPr lang="en-US" dirty="0"/>
              <a:t>What won’t we get into?</a:t>
            </a:r>
          </a:p>
        </p:txBody>
      </p:sp>
      <p:sp>
        <p:nvSpPr>
          <p:cNvPr id="3" name="Content Placeholder 2">
            <a:extLst>
              <a:ext uri="{FF2B5EF4-FFF2-40B4-BE49-F238E27FC236}">
                <a16:creationId xmlns:a16="http://schemas.microsoft.com/office/drawing/2014/main" id="{DA68743D-75B8-CD48-B7F5-CDC4CD23D9A7}"/>
              </a:ext>
            </a:extLst>
          </p:cNvPr>
          <p:cNvSpPr>
            <a:spLocks noGrp="1"/>
          </p:cNvSpPr>
          <p:nvPr>
            <p:ph idx="1"/>
          </p:nvPr>
        </p:nvSpPr>
        <p:spPr/>
        <p:txBody>
          <a:bodyPr>
            <a:normAutofit/>
          </a:bodyPr>
          <a:lstStyle/>
          <a:p>
            <a:r>
              <a:rPr lang="en-US" sz="2800" dirty="0"/>
              <a:t>Forensics/eDiscovery - See ENPM687</a:t>
            </a:r>
          </a:p>
          <a:p>
            <a:r>
              <a:rPr lang="en-US" sz="2800" dirty="0"/>
              <a:t>Reverse Engineering tools – See ENPM696</a:t>
            </a:r>
          </a:p>
          <a:p>
            <a:r>
              <a:rPr lang="en-US" sz="2800" dirty="0"/>
              <a:t>Software testing– See ENPM697</a:t>
            </a:r>
          </a:p>
          <a:p>
            <a:r>
              <a:rPr lang="en-US" sz="2800" dirty="0"/>
              <a:t>Deeper dive into penetration testing tools – See ENPM634</a:t>
            </a:r>
          </a:p>
          <a:p>
            <a:r>
              <a:rPr lang="en-US" sz="2800" dirty="0"/>
              <a:t>Audit/GRC tools</a:t>
            </a:r>
          </a:p>
          <a:p>
            <a:endParaRPr lang="en-US" sz="2800" dirty="0"/>
          </a:p>
        </p:txBody>
      </p:sp>
    </p:spTree>
    <p:extLst>
      <p:ext uri="{BB962C8B-B14F-4D97-AF65-F5344CB8AC3E}">
        <p14:creationId xmlns:p14="http://schemas.microsoft.com/office/powerpoint/2010/main" val="219191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 is a Gift</a:t>
            </a:r>
          </a:p>
        </p:txBody>
      </p:sp>
      <p:sp>
        <p:nvSpPr>
          <p:cNvPr id="2" name="Content Placeholder 1"/>
          <p:cNvSpPr>
            <a:spLocks noGrp="1"/>
          </p:cNvSpPr>
          <p:nvPr>
            <p:ph idx="1"/>
          </p:nvPr>
        </p:nvSpPr>
        <p:spPr/>
        <p:txBody>
          <a:bodyPr anchor="ctr">
            <a:normAutofit/>
          </a:bodyPr>
          <a:lstStyle/>
          <a:p>
            <a:pPr marL="114300" indent="0" algn="ctr">
              <a:buNone/>
            </a:pPr>
            <a:r>
              <a:rPr lang="en-US" sz="3600" dirty="0"/>
              <a:t>Please let me know if you find something lacking or have specific tools you’d like to see included</a:t>
            </a:r>
          </a:p>
        </p:txBody>
      </p:sp>
    </p:spTree>
    <p:extLst>
      <p:ext uri="{BB962C8B-B14F-4D97-AF65-F5344CB8AC3E}">
        <p14:creationId xmlns:p14="http://schemas.microsoft.com/office/powerpoint/2010/main" val="1419815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Words of Warning</a:t>
            </a:r>
          </a:p>
        </p:txBody>
      </p:sp>
      <p:sp>
        <p:nvSpPr>
          <p:cNvPr id="2" name="Content Placeholder 1"/>
          <p:cNvSpPr>
            <a:spLocks noGrp="1"/>
          </p:cNvSpPr>
          <p:nvPr>
            <p:ph idx="1"/>
          </p:nvPr>
        </p:nvSpPr>
        <p:spPr/>
        <p:txBody>
          <a:bodyPr>
            <a:normAutofit lnSpcReduction="10000"/>
          </a:bodyPr>
          <a:lstStyle/>
          <a:p>
            <a:r>
              <a:rPr lang="en-US" sz="3200" dirty="0"/>
              <a:t>We will play with potentially dangerous tools in here.  (You can shoot your eye out.)</a:t>
            </a:r>
          </a:p>
          <a:p>
            <a:endParaRPr lang="en-US" sz="3200" dirty="0"/>
          </a:p>
          <a:p>
            <a:r>
              <a:rPr lang="en-US" sz="3200" dirty="0"/>
              <a:t>Please keep your hands to yourself whether here, work or at home.</a:t>
            </a:r>
          </a:p>
          <a:p>
            <a:endParaRPr lang="en-US" sz="3200" dirty="0"/>
          </a:p>
          <a:p>
            <a:r>
              <a:rPr lang="en-US" sz="3200" dirty="0"/>
              <a:t>I’m </a:t>
            </a:r>
            <a:r>
              <a:rPr lang="en-US" sz="3200" b="1" dirty="0"/>
              <a:t>NOT</a:t>
            </a:r>
            <a:r>
              <a:rPr lang="en-US" sz="3200" dirty="0"/>
              <a:t> indemnifying you for anything you might do.</a:t>
            </a:r>
          </a:p>
        </p:txBody>
      </p:sp>
    </p:spTree>
    <p:extLst>
      <p:ext uri="{BB962C8B-B14F-4D97-AF65-F5344CB8AC3E}">
        <p14:creationId xmlns:p14="http://schemas.microsoft.com/office/powerpoint/2010/main" val="361836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86AE-5133-BB44-BA00-2DFC875BBE1A}"/>
              </a:ext>
            </a:extLst>
          </p:cNvPr>
          <p:cNvSpPr>
            <a:spLocks noGrp="1"/>
          </p:cNvSpPr>
          <p:nvPr>
            <p:ph type="title"/>
          </p:nvPr>
        </p:nvSpPr>
        <p:spPr/>
        <p:txBody>
          <a:bodyPr/>
          <a:lstStyle/>
          <a:p>
            <a:r>
              <a:rPr lang="en-US" dirty="0"/>
              <a:t>#humblebrag</a:t>
            </a:r>
          </a:p>
        </p:txBody>
      </p:sp>
      <p:sp>
        <p:nvSpPr>
          <p:cNvPr id="3" name="Content Placeholder 2">
            <a:extLst>
              <a:ext uri="{FF2B5EF4-FFF2-40B4-BE49-F238E27FC236}">
                <a16:creationId xmlns:a16="http://schemas.microsoft.com/office/drawing/2014/main" id="{0177046D-399A-7548-BF0B-73F6C0EC9989}"/>
              </a:ext>
            </a:extLst>
          </p:cNvPr>
          <p:cNvSpPr>
            <a:spLocks noGrp="1"/>
          </p:cNvSpPr>
          <p:nvPr>
            <p:ph idx="1"/>
          </p:nvPr>
        </p:nvSpPr>
        <p:spPr>
          <a:xfrm>
            <a:off x="457200" y="1600200"/>
            <a:ext cx="3827124" cy="4800600"/>
          </a:xfrm>
        </p:spPr>
        <p:txBody>
          <a:bodyPr/>
          <a:lstStyle/>
          <a:p>
            <a:pPr marL="114300" indent="0">
              <a:buNone/>
            </a:pPr>
            <a:r>
              <a:rPr lang="en-US" dirty="0"/>
              <a:t> </a:t>
            </a:r>
          </a:p>
        </p:txBody>
      </p:sp>
      <p:pic>
        <p:nvPicPr>
          <p:cNvPr id="5" name="Picture 4">
            <a:extLst>
              <a:ext uri="{FF2B5EF4-FFF2-40B4-BE49-F238E27FC236}">
                <a16:creationId xmlns:a16="http://schemas.microsoft.com/office/drawing/2014/main" id="{E1CE9CE9-0B58-F24A-840C-5EDCFB075BF5}"/>
              </a:ext>
            </a:extLst>
          </p:cNvPr>
          <p:cNvPicPr>
            <a:picLocks noChangeAspect="1"/>
          </p:cNvPicPr>
          <p:nvPr/>
        </p:nvPicPr>
        <p:blipFill>
          <a:blip r:embed="rId2"/>
          <a:stretch>
            <a:fillRect/>
          </a:stretch>
        </p:blipFill>
        <p:spPr>
          <a:xfrm>
            <a:off x="4284324" y="1360469"/>
            <a:ext cx="4049730" cy="5399640"/>
          </a:xfrm>
          <a:prstGeom prst="rect">
            <a:avLst/>
          </a:prstGeom>
        </p:spPr>
      </p:pic>
      <p:pic>
        <p:nvPicPr>
          <p:cNvPr id="6" name="Content Placeholder 4">
            <a:extLst>
              <a:ext uri="{FF2B5EF4-FFF2-40B4-BE49-F238E27FC236}">
                <a16:creationId xmlns:a16="http://schemas.microsoft.com/office/drawing/2014/main" id="{9BA7B25F-20A2-C84B-93B5-85C804B2F266}"/>
              </a:ext>
            </a:extLst>
          </p:cNvPr>
          <p:cNvPicPr>
            <a:picLocks noChangeAspect="1"/>
          </p:cNvPicPr>
          <p:nvPr/>
        </p:nvPicPr>
        <p:blipFill>
          <a:blip r:embed="rId3"/>
          <a:stretch>
            <a:fillRect/>
          </a:stretch>
        </p:blipFill>
        <p:spPr>
          <a:xfrm>
            <a:off x="0" y="1316182"/>
            <a:ext cx="4156364" cy="5541818"/>
          </a:xfrm>
          <a:prstGeom prst="rect">
            <a:avLst/>
          </a:prstGeom>
        </p:spPr>
      </p:pic>
    </p:spTree>
    <p:extLst>
      <p:ext uri="{BB962C8B-B14F-4D97-AF65-F5344CB8AC3E}">
        <p14:creationId xmlns:p14="http://schemas.microsoft.com/office/powerpoint/2010/main" val="1420903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Safe Hacking</a:t>
            </a:r>
          </a:p>
        </p:txBody>
      </p:sp>
      <p:sp>
        <p:nvSpPr>
          <p:cNvPr id="2" name="Content Placeholder 1"/>
          <p:cNvSpPr>
            <a:spLocks noGrp="1"/>
          </p:cNvSpPr>
          <p:nvPr>
            <p:ph idx="1"/>
          </p:nvPr>
        </p:nvSpPr>
        <p:spPr/>
        <p:txBody>
          <a:bodyPr>
            <a:normAutofit/>
          </a:bodyPr>
          <a:lstStyle/>
          <a:p>
            <a:r>
              <a:rPr lang="en-US" sz="3200" dirty="0"/>
              <a:t>Make sure you have permission to hack whatever you’re trying to hack</a:t>
            </a:r>
          </a:p>
          <a:p>
            <a:endParaRPr lang="en-US" sz="3200" dirty="0"/>
          </a:p>
          <a:p>
            <a:r>
              <a:rPr lang="en-US" sz="3200" b="1" dirty="0"/>
              <a:t>Written permission is best  </a:t>
            </a:r>
            <a:r>
              <a:rPr lang="en-US" sz="3200" dirty="0"/>
              <a:t>(Get out of jail free card)</a:t>
            </a:r>
          </a:p>
          <a:p>
            <a:endParaRPr lang="en-US" sz="3200" dirty="0"/>
          </a:p>
          <a:p>
            <a:r>
              <a:rPr lang="en-US" sz="3200" dirty="0"/>
              <a:t>Always protect yourself</a:t>
            </a:r>
          </a:p>
        </p:txBody>
      </p:sp>
    </p:spTree>
    <p:extLst>
      <p:ext uri="{BB962C8B-B14F-4D97-AF65-F5344CB8AC3E}">
        <p14:creationId xmlns:p14="http://schemas.microsoft.com/office/powerpoint/2010/main" val="1365880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Class Requirements</a:t>
            </a:r>
          </a:p>
        </p:txBody>
      </p:sp>
      <p:sp>
        <p:nvSpPr>
          <p:cNvPr id="2" name="Content Placeholder 1"/>
          <p:cNvSpPr>
            <a:spLocks noGrp="1"/>
          </p:cNvSpPr>
          <p:nvPr>
            <p:ph idx="1"/>
          </p:nvPr>
        </p:nvSpPr>
        <p:spPr/>
        <p:txBody>
          <a:bodyPr>
            <a:normAutofit/>
          </a:bodyPr>
          <a:lstStyle/>
          <a:p>
            <a:r>
              <a:rPr lang="en-US" sz="2800" dirty="0"/>
              <a:t>A computer with 8GB of RAM (16GB+ preferred) and ~120GB of free disk space capable of running x86-based virtual machines</a:t>
            </a:r>
          </a:p>
          <a:p>
            <a:endParaRPr lang="en-US" sz="2800" dirty="0"/>
          </a:p>
          <a:p>
            <a:r>
              <a:rPr lang="en-US" sz="2800" dirty="0"/>
              <a:t>A copy of VMWare (free from </a:t>
            </a:r>
            <a:r>
              <a:rPr lang="en-US" sz="2800" dirty="0">
                <a:hlinkClick r:id="rId2"/>
              </a:rPr>
              <a:t>https://terpware.umd.edu/</a:t>
            </a:r>
            <a:r>
              <a:rPr lang="en-US" sz="2800" dirty="0"/>
              <a:t>)</a:t>
            </a:r>
          </a:p>
          <a:p>
            <a:endParaRPr lang="en-US" sz="2800" dirty="0"/>
          </a:p>
          <a:p>
            <a:r>
              <a:rPr lang="en-US" sz="2800" dirty="0"/>
              <a:t>The provided virtual machines</a:t>
            </a:r>
          </a:p>
          <a:p>
            <a:endParaRPr lang="en-US" sz="2800" dirty="0"/>
          </a:p>
          <a:p>
            <a:endParaRPr lang="en-US" sz="2800" dirty="0"/>
          </a:p>
        </p:txBody>
      </p:sp>
    </p:spTree>
    <p:extLst>
      <p:ext uri="{BB962C8B-B14F-4D97-AF65-F5344CB8AC3E}">
        <p14:creationId xmlns:p14="http://schemas.microsoft.com/office/powerpoint/2010/main" val="328054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C0B0-3F29-4E45-A279-95B23FF8D816}"/>
              </a:ext>
            </a:extLst>
          </p:cNvPr>
          <p:cNvSpPr>
            <a:spLocks noGrp="1"/>
          </p:cNvSpPr>
          <p:nvPr>
            <p:ph type="title"/>
          </p:nvPr>
        </p:nvSpPr>
        <p:spPr/>
        <p:txBody>
          <a:bodyPr/>
          <a:lstStyle/>
          <a:p>
            <a:r>
              <a:rPr lang="en-US" dirty="0"/>
              <a:t>Class Google Drive space</a:t>
            </a:r>
          </a:p>
        </p:txBody>
      </p:sp>
      <p:sp>
        <p:nvSpPr>
          <p:cNvPr id="3" name="Content Placeholder 2">
            <a:extLst>
              <a:ext uri="{FF2B5EF4-FFF2-40B4-BE49-F238E27FC236}">
                <a16:creationId xmlns:a16="http://schemas.microsoft.com/office/drawing/2014/main" id="{40AEF10B-0470-5D41-BCA9-B2DC4FE1402B}"/>
              </a:ext>
            </a:extLst>
          </p:cNvPr>
          <p:cNvSpPr>
            <a:spLocks noGrp="1"/>
          </p:cNvSpPr>
          <p:nvPr>
            <p:ph idx="1"/>
          </p:nvPr>
        </p:nvSpPr>
        <p:spPr/>
        <p:txBody>
          <a:bodyPr>
            <a:normAutofit/>
          </a:bodyPr>
          <a:lstStyle/>
          <a:p>
            <a:r>
              <a:rPr lang="en-US" sz="2800" dirty="0">
                <a:hlinkClick r:id="rId2"/>
              </a:rPr>
              <a:t>https://drive.google.com/drive/folders/1RwN9aWwpNoVXFY4ATiWBdk6bjne4qNyZ?usp=sharing</a:t>
            </a:r>
            <a:endParaRPr lang="en-US" sz="2800" dirty="0"/>
          </a:p>
          <a:p>
            <a:endParaRPr lang="en-US" sz="2800" dirty="0"/>
          </a:p>
          <a:p>
            <a:r>
              <a:rPr lang="en-US" sz="2800" dirty="0"/>
              <a:t>Virtual Machines, Readings,  Exercise/Homework/Midterm/Final documentation will be posted here (link is also in ELMS)</a:t>
            </a:r>
          </a:p>
        </p:txBody>
      </p:sp>
    </p:spTree>
    <p:extLst>
      <p:ext uri="{BB962C8B-B14F-4D97-AF65-F5344CB8AC3E}">
        <p14:creationId xmlns:p14="http://schemas.microsoft.com/office/powerpoint/2010/main" val="2856181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VMs	</a:t>
            </a:r>
          </a:p>
        </p:txBody>
      </p:sp>
      <p:sp>
        <p:nvSpPr>
          <p:cNvPr id="2" name="Content Placeholder 1"/>
          <p:cNvSpPr>
            <a:spLocks noGrp="1"/>
          </p:cNvSpPr>
          <p:nvPr>
            <p:ph idx="1"/>
          </p:nvPr>
        </p:nvSpPr>
        <p:spPr/>
        <p:txBody>
          <a:bodyPr>
            <a:normAutofit/>
          </a:bodyPr>
          <a:lstStyle/>
          <a:p>
            <a:pPr marL="457200" indent="-457200">
              <a:buFont typeface="Arial"/>
              <a:buChar char="•"/>
            </a:pPr>
            <a:r>
              <a:rPr lang="en-US" sz="3600" dirty="0"/>
              <a:t>Ubuntu Linux – download from </a:t>
            </a:r>
            <a:r>
              <a:rPr lang="en-US" sz="3600" dirty="0" err="1"/>
              <a:t>ubuntu.org</a:t>
            </a:r>
            <a:endParaRPr lang="en-US" sz="3600" dirty="0"/>
          </a:p>
          <a:p>
            <a:pPr marL="457200" indent="-457200">
              <a:buFont typeface="Arial"/>
              <a:buChar char="•"/>
            </a:pPr>
            <a:r>
              <a:rPr lang="en-US" sz="3600" dirty="0"/>
              <a:t>Kali Linux – download from </a:t>
            </a:r>
            <a:r>
              <a:rPr lang="en-US" sz="3600" dirty="0" err="1"/>
              <a:t>kali.org</a:t>
            </a:r>
            <a:endParaRPr lang="en-US" sz="3600" dirty="0"/>
          </a:p>
          <a:p>
            <a:pPr marL="457200" indent="-457200">
              <a:buFont typeface="Arial"/>
              <a:buChar char="•"/>
            </a:pPr>
            <a:endParaRPr lang="en-US" sz="3600" dirty="0"/>
          </a:p>
          <a:p>
            <a:pPr marL="457200" indent="-457200">
              <a:buFont typeface="Arial"/>
              <a:buChar char="•"/>
            </a:pPr>
            <a:r>
              <a:rPr lang="en-US" sz="3600" dirty="0" err="1"/>
              <a:t>Metasploitable</a:t>
            </a:r>
            <a:r>
              <a:rPr lang="en-US" sz="3600" dirty="0"/>
              <a:t> 3 – class link (x86 only)</a:t>
            </a:r>
          </a:p>
          <a:p>
            <a:pPr marL="457200" indent="-457200">
              <a:buFont typeface="Arial"/>
              <a:buChar char="•"/>
            </a:pPr>
            <a:r>
              <a:rPr lang="en-US" sz="3600" dirty="0"/>
              <a:t>Feel free to create and add extras.</a:t>
            </a:r>
          </a:p>
          <a:p>
            <a:pPr marL="457200" indent="-457200">
              <a:buFont typeface="Arial"/>
              <a:buChar char="•"/>
            </a:pPr>
            <a:endParaRPr lang="en-US" sz="3600" dirty="0"/>
          </a:p>
        </p:txBody>
      </p:sp>
    </p:spTree>
    <p:extLst>
      <p:ext uri="{BB962C8B-B14F-4D97-AF65-F5344CB8AC3E}">
        <p14:creationId xmlns:p14="http://schemas.microsoft.com/office/powerpoint/2010/main" val="2705551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Networking</a:t>
            </a:r>
          </a:p>
        </p:txBody>
      </p:sp>
      <p:sp>
        <p:nvSpPr>
          <p:cNvPr id="2" name="Content Placeholder 1"/>
          <p:cNvSpPr>
            <a:spLocks noGrp="1"/>
          </p:cNvSpPr>
          <p:nvPr>
            <p:ph idx="1"/>
          </p:nvPr>
        </p:nvSpPr>
        <p:spPr/>
        <p:txBody>
          <a:bodyPr>
            <a:normAutofit/>
          </a:bodyPr>
          <a:lstStyle/>
          <a:p>
            <a:pPr marL="114300" indent="0" algn="ctr">
              <a:buNone/>
            </a:pPr>
            <a:endParaRPr lang="en-US" sz="4800" dirty="0"/>
          </a:p>
          <a:p>
            <a:pPr marL="114300" indent="0" algn="ctr">
              <a:buNone/>
            </a:pPr>
            <a:r>
              <a:rPr lang="en-US" sz="4800" dirty="0"/>
              <a:t>Leave the network as NAT  (“Internet Sharing”)</a:t>
            </a:r>
          </a:p>
          <a:p>
            <a:pPr marL="114300" indent="0" algn="ctr">
              <a:buNone/>
            </a:pPr>
            <a:r>
              <a:rPr lang="en-US" sz="4800" dirty="0"/>
              <a:t>If you change this bad things will happen to you</a:t>
            </a:r>
          </a:p>
        </p:txBody>
      </p:sp>
    </p:spTree>
    <p:extLst>
      <p:ext uri="{BB962C8B-B14F-4D97-AF65-F5344CB8AC3E}">
        <p14:creationId xmlns:p14="http://schemas.microsoft.com/office/powerpoint/2010/main" val="1048922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Homework #1</a:t>
            </a:r>
          </a:p>
        </p:txBody>
      </p:sp>
      <p:sp>
        <p:nvSpPr>
          <p:cNvPr id="2" name="Content Placeholder 1"/>
          <p:cNvSpPr>
            <a:spLocks noGrp="1"/>
          </p:cNvSpPr>
          <p:nvPr>
            <p:ph idx="1"/>
          </p:nvPr>
        </p:nvSpPr>
        <p:spPr/>
        <p:txBody>
          <a:bodyPr>
            <a:normAutofit/>
          </a:bodyPr>
          <a:lstStyle/>
          <a:p>
            <a:pPr marL="457200" indent="-457200">
              <a:buFont typeface="Arial"/>
              <a:buChar char="•"/>
            </a:pPr>
            <a:r>
              <a:rPr lang="en-US" sz="2800" dirty="0"/>
              <a:t>Download &amp; install VMware</a:t>
            </a:r>
          </a:p>
          <a:p>
            <a:pPr marL="457200" indent="-457200">
              <a:buFont typeface="Arial"/>
              <a:buChar char="•"/>
            </a:pPr>
            <a:r>
              <a:rPr lang="en-US" sz="2800" dirty="0"/>
              <a:t>Build/import class virtual machines</a:t>
            </a:r>
          </a:p>
          <a:p>
            <a:pPr marL="457200" indent="-457200">
              <a:buFont typeface="Arial"/>
              <a:buChar char="•"/>
            </a:pPr>
            <a:r>
              <a:rPr lang="en-US" sz="2800" dirty="0"/>
              <a:t>Verify that VMs work</a:t>
            </a:r>
          </a:p>
          <a:p>
            <a:pPr marL="457200" indent="-457200">
              <a:buFont typeface="Arial"/>
              <a:buChar char="•"/>
            </a:pPr>
            <a:r>
              <a:rPr lang="en-US" sz="2800" dirty="0"/>
              <a:t>Deliverable: screen shots of your running VMs</a:t>
            </a:r>
          </a:p>
          <a:p>
            <a:pPr marL="457200" indent="-457200">
              <a:buFont typeface="Arial"/>
              <a:buChar char="•"/>
            </a:pPr>
            <a:r>
              <a:rPr lang="en-US" sz="2800" dirty="0"/>
              <a:t>Due 2/5 @ 11:59pm</a:t>
            </a:r>
          </a:p>
          <a:p>
            <a:pPr marL="114300" indent="0">
              <a:buNone/>
            </a:pPr>
            <a:endParaRPr lang="en-US" sz="2800" dirty="0"/>
          </a:p>
        </p:txBody>
      </p:sp>
    </p:spTree>
    <p:extLst>
      <p:ext uri="{BB962C8B-B14F-4D97-AF65-F5344CB8AC3E}">
        <p14:creationId xmlns:p14="http://schemas.microsoft.com/office/powerpoint/2010/main" val="3769093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A877-C64C-4548-B72C-9B83D3D53D9F}"/>
              </a:ext>
            </a:extLst>
          </p:cNvPr>
          <p:cNvSpPr>
            <a:spLocks noGrp="1"/>
          </p:cNvSpPr>
          <p:nvPr>
            <p:ph type="title"/>
          </p:nvPr>
        </p:nvSpPr>
        <p:spPr/>
        <p:txBody>
          <a:bodyPr/>
          <a:lstStyle/>
          <a:p>
            <a:r>
              <a:rPr lang="en-US" dirty="0"/>
              <a:t>Time Management 101</a:t>
            </a:r>
          </a:p>
        </p:txBody>
      </p:sp>
      <p:pic>
        <p:nvPicPr>
          <p:cNvPr id="5" name="Content Placeholder 4">
            <a:extLst>
              <a:ext uri="{FF2B5EF4-FFF2-40B4-BE49-F238E27FC236}">
                <a16:creationId xmlns:a16="http://schemas.microsoft.com/office/drawing/2014/main" id="{5029046A-89CC-DD4C-B93C-B1E5B1BA0771}"/>
              </a:ext>
            </a:extLst>
          </p:cNvPr>
          <p:cNvPicPr>
            <a:picLocks noGrp="1" noChangeAspect="1"/>
          </p:cNvPicPr>
          <p:nvPr>
            <p:ph idx="1"/>
          </p:nvPr>
        </p:nvPicPr>
        <p:blipFill>
          <a:blip r:embed="rId2"/>
          <a:stretch>
            <a:fillRect/>
          </a:stretch>
        </p:blipFill>
        <p:spPr>
          <a:xfrm>
            <a:off x="1641099" y="1243173"/>
            <a:ext cx="5252202" cy="5614827"/>
          </a:xfrm>
        </p:spPr>
      </p:pic>
    </p:spTree>
    <p:extLst>
      <p:ext uri="{BB962C8B-B14F-4D97-AF65-F5344CB8AC3E}">
        <p14:creationId xmlns:p14="http://schemas.microsoft.com/office/powerpoint/2010/main" val="229368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14592-70DC-3243-B439-83D5ECC2CC8A}"/>
              </a:ext>
            </a:extLst>
          </p:cNvPr>
          <p:cNvPicPr>
            <a:picLocks noChangeAspect="1"/>
          </p:cNvPicPr>
          <p:nvPr/>
        </p:nvPicPr>
        <p:blipFill>
          <a:blip r:embed="rId2"/>
          <a:stretch>
            <a:fillRect/>
          </a:stretch>
        </p:blipFill>
        <p:spPr>
          <a:xfrm>
            <a:off x="0" y="402832"/>
            <a:ext cx="9144000" cy="5787642"/>
          </a:xfrm>
          <a:prstGeom prst="rect">
            <a:avLst/>
          </a:prstGeom>
        </p:spPr>
      </p:pic>
      <p:sp>
        <p:nvSpPr>
          <p:cNvPr id="8" name="Title 7">
            <a:extLst>
              <a:ext uri="{FF2B5EF4-FFF2-40B4-BE49-F238E27FC236}">
                <a16:creationId xmlns:a16="http://schemas.microsoft.com/office/drawing/2014/main" id="{FBBED2EB-9671-CF47-93D8-A7E5B8BCF185}"/>
              </a:ext>
            </a:extLst>
          </p:cNvPr>
          <p:cNvSpPr>
            <a:spLocks noGrp="1"/>
          </p:cNvSpPr>
          <p:nvPr>
            <p:ph type="title"/>
          </p:nvPr>
        </p:nvSpPr>
        <p:spPr>
          <a:xfrm>
            <a:off x="2634916" y="1022684"/>
            <a:ext cx="5442284" cy="394954"/>
          </a:xfrm>
        </p:spPr>
        <p:txBody>
          <a:bodyPr/>
          <a:lstStyle/>
          <a:p>
            <a:r>
              <a:rPr lang="en-US" dirty="0"/>
              <a:t> </a:t>
            </a:r>
          </a:p>
        </p:txBody>
      </p:sp>
    </p:spTree>
    <p:extLst>
      <p:ext uri="{BB962C8B-B14F-4D97-AF65-F5344CB8AC3E}">
        <p14:creationId xmlns:p14="http://schemas.microsoft.com/office/powerpoint/2010/main" val="413432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AF3E-1CEC-224C-BF55-4C8BD85C57A0}"/>
              </a:ext>
            </a:extLst>
          </p:cNvPr>
          <p:cNvSpPr>
            <a:spLocks noGrp="1"/>
          </p:cNvSpPr>
          <p:nvPr>
            <p:ph type="title"/>
          </p:nvPr>
        </p:nvSpPr>
        <p:spPr/>
        <p:txBody>
          <a:bodyPr/>
          <a:lstStyle/>
          <a:p>
            <a:r>
              <a:rPr lang="en-US" dirty="0"/>
              <a:t>In ELMS</a:t>
            </a:r>
          </a:p>
        </p:txBody>
      </p:sp>
      <p:pic>
        <p:nvPicPr>
          <p:cNvPr id="5" name="Content Placeholder 4">
            <a:extLst>
              <a:ext uri="{FF2B5EF4-FFF2-40B4-BE49-F238E27FC236}">
                <a16:creationId xmlns:a16="http://schemas.microsoft.com/office/drawing/2014/main" id="{AF88B712-0921-A74C-B685-40A900AC29B2}"/>
              </a:ext>
            </a:extLst>
          </p:cNvPr>
          <p:cNvPicPr>
            <a:picLocks noGrp="1" noChangeAspect="1"/>
          </p:cNvPicPr>
          <p:nvPr>
            <p:ph idx="1"/>
          </p:nvPr>
        </p:nvPicPr>
        <p:blipFill>
          <a:blip r:embed="rId2"/>
          <a:stretch>
            <a:fillRect/>
          </a:stretch>
        </p:blipFill>
        <p:spPr>
          <a:xfrm>
            <a:off x="2457450" y="2197100"/>
            <a:ext cx="3619500" cy="3606800"/>
          </a:xfrm>
        </p:spPr>
      </p:pic>
      <p:pic>
        <p:nvPicPr>
          <p:cNvPr id="7" name="Picture 6">
            <a:extLst>
              <a:ext uri="{FF2B5EF4-FFF2-40B4-BE49-F238E27FC236}">
                <a16:creationId xmlns:a16="http://schemas.microsoft.com/office/drawing/2014/main" id="{EEE27286-B6DB-A344-A701-F74D4020C44A}"/>
              </a:ext>
            </a:extLst>
          </p:cNvPr>
          <p:cNvPicPr>
            <a:picLocks noChangeAspect="1"/>
          </p:cNvPicPr>
          <p:nvPr/>
        </p:nvPicPr>
        <p:blipFill>
          <a:blip r:embed="rId3"/>
          <a:stretch>
            <a:fillRect/>
          </a:stretch>
        </p:blipFill>
        <p:spPr>
          <a:xfrm>
            <a:off x="2106201" y="1408237"/>
            <a:ext cx="6893961" cy="5344285"/>
          </a:xfrm>
          <a:prstGeom prst="rect">
            <a:avLst/>
          </a:prstGeom>
        </p:spPr>
      </p:pic>
    </p:spTree>
    <p:extLst>
      <p:ext uri="{BB962C8B-B14F-4D97-AF65-F5344CB8AC3E}">
        <p14:creationId xmlns:p14="http://schemas.microsoft.com/office/powerpoint/2010/main" val="540362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91651-E98A-2643-86A1-304EF176D2CD}"/>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74232198-ACAC-1347-80DD-4291EC75A415}"/>
              </a:ext>
            </a:extLst>
          </p:cNvPr>
          <p:cNvPicPr>
            <a:picLocks noGrp="1" noChangeAspect="1"/>
          </p:cNvPicPr>
          <p:nvPr>
            <p:ph idx="1"/>
          </p:nvPr>
        </p:nvPicPr>
        <p:blipFill>
          <a:blip r:embed="rId2"/>
          <a:stretch>
            <a:fillRect/>
          </a:stretch>
        </p:blipFill>
        <p:spPr>
          <a:xfrm>
            <a:off x="457200" y="1849333"/>
            <a:ext cx="7620000" cy="4302334"/>
          </a:xfrm>
        </p:spPr>
      </p:pic>
      <p:pic>
        <p:nvPicPr>
          <p:cNvPr id="7" name="Picture 6">
            <a:extLst>
              <a:ext uri="{FF2B5EF4-FFF2-40B4-BE49-F238E27FC236}">
                <a16:creationId xmlns:a16="http://schemas.microsoft.com/office/drawing/2014/main" id="{130ED186-234C-8F4C-ADD7-989B0D6D4A20}"/>
              </a:ext>
            </a:extLst>
          </p:cNvPr>
          <p:cNvPicPr>
            <a:picLocks noChangeAspect="1"/>
          </p:cNvPicPr>
          <p:nvPr/>
        </p:nvPicPr>
        <p:blipFill>
          <a:blip r:embed="rId3"/>
          <a:stretch>
            <a:fillRect/>
          </a:stretch>
        </p:blipFill>
        <p:spPr>
          <a:xfrm>
            <a:off x="5546862" y="0"/>
            <a:ext cx="3597138" cy="6858000"/>
          </a:xfrm>
          <a:prstGeom prst="rect">
            <a:avLst/>
          </a:prstGeom>
        </p:spPr>
      </p:pic>
    </p:spTree>
    <p:extLst>
      <p:ext uri="{BB962C8B-B14F-4D97-AF65-F5344CB8AC3E}">
        <p14:creationId xmlns:p14="http://schemas.microsoft.com/office/powerpoint/2010/main" val="1860602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D721-DF1C-E345-8864-A71CFC0CE483}"/>
              </a:ext>
            </a:extLst>
          </p:cNvPr>
          <p:cNvSpPr>
            <a:spLocks noGrp="1"/>
          </p:cNvSpPr>
          <p:nvPr>
            <p:ph type="title"/>
          </p:nvPr>
        </p:nvSpPr>
        <p:spPr/>
        <p:txBody>
          <a:bodyPr/>
          <a:lstStyle/>
          <a:p>
            <a:r>
              <a:rPr lang="en-US" dirty="0"/>
              <a:t>Your TA</a:t>
            </a:r>
          </a:p>
        </p:txBody>
      </p:sp>
      <p:sp>
        <p:nvSpPr>
          <p:cNvPr id="3" name="Content Placeholder 2">
            <a:extLst>
              <a:ext uri="{FF2B5EF4-FFF2-40B4-BE49-F238E27FC236}">
                <a16:creationId xmlns:a16="http://schemas.microsoft.com/office/drawing/2014/main" id="{44E20AEA-0BF0-C44D-B653-3AD2C439D9A2}"/>
              </a:ext>
            </a:extLst>
          </p:cNvPr>
          <p:cNvSpPr>
            <a:spLocks noGrp="1"/>
          </p:cNvSpPr>
          <p:nvPr>
            <p:ph idx="1"/>
          </p:nvPr>
        </p:nvSpPr>
        <p:spPr/>
        <p:txBody>
          <a:bodyPr>
            <a:normAutofit/>
          </a:bodyPr>
          <a:lstStyle/>
          <a:p>
            <a:pPr marL="114300" indent="0">
              <a:buNone/>
            </a:pPr>
            <a:r>
              <a:rPr lang="en-US" sz="4000" dirty="0"/>
              <a:t>Derek </a:t>
            </a:r>
            <a:r>
              <a:rPr lang="en-US" sz="4000" dirty="0" err="1"/>
              <a:t>Yhang</a:t>
            </a:r>
            <a:endParaRPr lang="en-US" sz="4000" dirty="0"/>
          </a:p>
          <a:p>
            <a:pPr marL="114300" indent="0">
              <a:buNone/>
            </a:pPr>
            <a:r>
              <a:rPr lang="en-US" sz="4000" dirty="0">
                <a:hlinkClick r:id="rId2"/>
              </a:rPr>
              <a:t>dzhang21@umd.edu</a:t>
            </a:r>
            <a:endParaRPr lang="en-US" sz="4000" dirty="0"/>
          </a:p>
          <a:p>
            <a:pPr marL="114300" indent="0">
              <a:buNone/>
            </a:pPr>
            <a:r>
              <a:rPr lang="en-US" sz="4000" dirty="0"/>
              <a:t>Office Hours: TBD</a:t>
            </a:r>
          </a:p>
        </p:txBody>
      </p:sp>
    </p:spTree>
    <p:extLst>
      <p:ext uri="{BB962C8B-B14F-4D97-AF65-F5344CB8AC3E}">
        <p14:creationId xmlns:p14="http://schemas.microsoft.com/office/powerpoint/2010/main" val="1893685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61141-F3A4-4140-8451-F699CAC34AE9}"/>
              </a:ext>
            </a:extLst>
          </p:cNvPr>
          <p:cNvSpPr>
            <a:spLocks noGrp="1"/>
          </p:cNvSpPr>
          <p:nvPr>
            <p:ph type="title"/>
          </p:nvPr>
        </p:nvSpPr>
        <p:spPr/>
        <p:txBody>
          <a:bodyPr/>
          <a:lstStyle/>
          <a:p>
            <a:r>
              <a:rPr lang="en-US" dirty="0"/>
              <a:t>Build your calendar</a:t>
            </a:r>
          </a:p>
        </p:txBody>
      </p:sp>
      <p:sp>
        <p:nvSpPr>
          <p:cNvPr id="2" name="Content Placeholder 1">
            <a:extLst>
              <a:ext uri="{FF2B5EF4-FFF2-40B4-BE49-F238E27FC236}">
                <a16:creationId xmlns:a16="http://schemas.microsoft.com/office/drawing/2014/main" id="{28BA1B04-6FFE-3748-8490-9044A83EBF08}"/>
              </a:ext>
            </a:extLst>
          </p:cNvPr>
          <p:cNvSpPr>
            <a:spLocks noGrp="1"/>
          </p:cNvSpPr>
          <p:nvPr>
            <p:ph idx="1"/>
          </p:nvPr>
        </p:nvSpPr>
        <p:spPr>
          <a:xfrm>
            <a:off x="457200" y="1600200"/>
            <a:ext cx="7620000" cy="5088276"/>
          </a:xfrm>
        </p:spPr>
        <p:txBody>
          <a:bodyPr>
            <a:normAutofit/>
          </a:bodyPr>
          <a:lstStyle/>
          <a:p>
            <a:r>
              <a:rPr lang="en-US" sz="3600" dirty="0"/>
              <a:t>1/26 – Start of class, HW1 issued</a:t>
            </a:r>
          </a:p>
          <a:p>
            <a:r>
              <a:rPr lang="en-US" sz="3600" dirty="0"/>
              <a:t>2/5 – HW 1 due, </a:t>
            </a:r>
          </a:p>
          <a:p>
            <a:r>
              <a:rPr lang="en-US" sz="3600" dirty="0"/>
              <a:t>2/9 – HW2 issued</a:t>
            </a:r>
          </a:p>
          <a:p>
            <a:r>
              <a:rPr lang="en-US" sz="3600" dirty="0"/>
              <a:t>2/19 – HW 2 due</a:t>
            </a:r>
          </a:p>
          <a:p>
            <a:r>
              <a:rPr lang="en-US" sz="3600" dirty="0"/>
              <a:t>2/23 – HW 3 issued, Midterm issued</a:t>
            </a:r>
          </a:p>
          <a:p>
            <a:pPr marL="114300" indent="0">
              <a:buNone/>
            </a:pPr>
            <a:endParaRPr lang="en-US" sz="3600" dirty="0"/>
          </a:p>
          <a:p>
            <a:pPr marL="114300" indent="0">
              <a:buNone/>
            </a:pPr>
            <a:r>
              <a:rPr lang="en-US" sz="3600" dirty="0"/>
              <a:t>…</a:t>
            </a:r>
          </a:p>
        </p:txBody>
      </p:sp>
    </p:spTree>
    <p:extLst>
      <p:ext uri="{BB962C8B-B14F-4D97-AF65-F5344CB8AC3E}">
        <p14:creationId xmlns:p14="http://schemas.microsoft.com/office/powerpoint/2010/main" val="1994784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3230D5-A66F-2D41-912F-FF245FB48E45}"/>
              </a:ext>
            </a:extLst>
          </p:cNvPr>
          <p:cNvSpPr>
            <a:spLocks noGrp="1"/>
          </p:cNvSpPr>
          <p:nvPr>
            <p:ph type="title"/>
          </p:nvPr>
        </p:nvSpPr>
        <p:spPr/>
        <p:txBody>
          <a:bodyPr>
            <a:normAutofit fontScale="90000"/>
          </a:bodyPr>
          <a:lstStyle/>
          <a:p>
            <a:r>
              <a:rPr lang="en-US" sz="3800" dirty="0"/>
              <a:t>Don’t let your assignments look like this</a:t>
            </a:r>
          </a:p>
        </p:txBody>
      </p:sp>
      <p:pic>
        <p:nvPicPr>
          <p:cNvPr id="5" name="Content Placeholder 4">
            <a:extLst>
              <a:ext uri="{FF2B5EF4-FFF2-40B4-BE49-F238E27FC236}">
                <a16:creationId xmlns:a16="http://schemas.microsoft.com/office/drawing/2014/main" id="{AD2350DB-65A6-7D4C-9AF6-41DD8B2D3B44}"/>
              </a:ext>
            </a:extLst>
          </p:cNvPr>
          <p:cNvPicPr>
            <a:picLocks noGrp="1" noChangeAspect="1"/>
          </p:cNvPicPr>
          <p:nvPr>
            <p:ph idx="1"/>
          </p:nvPr>
        </p:nvPicPr>
        <p:blipFill>
          <a:blip r:embed="rId2"/>
          <a:stretch>
            <a:fillRect/>
          </a:stretch>
        </p:blipFill>
        <p:spPr>
          <a:xfrm>
            <a:off x="702197" y="1600200"/>
            <a:ext cx="7130005" cy="4800600"/>
          </a:xfrm>
        </p:spPr>
      </p:pic>
    </p:spTree>
    <p:extLst>
      <p:ext uri="{BB962C8B-B14F-4D97-AF65-F5344CB8AC3E}">
        <p14:creationId xmlns:p14="http://schemas.microsoft.com/office/powerpoint/2010/main" val="3359227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75AEA1-9D9C-9748-9139-EEF437AC061D}"/>
              </a:ext>
            </a:extLst>
          </p:cNvPr>
          <p:cNvSpPr>
            <a:spLocks noGrp="1"/>
          </p:cNvSpPr>
          <p:nvPr>
            <p:ph type="title"/>
          </p:nvPr>
        </p:nvSpPr>
        <p:spPr/>
        <p:txBody>
          <a:bodyPr/>
          <a:lstStyle/>
          <a:p>
            <a:r>
              <a:rPr lang="en-US" dirty="0"/>
              <a:t>How I’d Do an Assignment</a:t>
            </a:r>
          </a:p>
        </p:txBody>
      </p:sp>
      <p:sp>
        <p:nvSpPr>
          <p:cNvPr id="2" name="Content Placeholder 1">
            <a:extLst>
              <a:ext uri="{FF2B5EF4-FFF2-40B4-BE49-F238E27FC236}">
                <a16:creationId xmlns:a16="http://schemas.microsoft.com/office/drawing/2014/main" id="{21124A30-EB76-4544-8873-D14D82A560BE}"/>
              </a:ext>
            </a:extLst>
          </p:cNvPr>
          <p:cNvSpPr>
            <a:spLocks noGrp="1"/>
          </p:cNvSpPr>
          <p:nvPr>
            <p:ph idx="1"/>
          </p:nvPr>
        </p:nvSpPr>
        <p:spPr/>
        <p:txBody>
          <a:bodyPr>
            <a:normAutofit/>
          </a:bodyPr>
          <a:lstStyle/>
          <a:p>
            <a:r>
              <a:rPr lang="en-US" sz="2800" dirty="0"/>
              <a:t>You have 1 week to complete an assignment</a:t>
            </a:r>
          </a:p>
          <a:p>
            <a:endParaRPr lang="en-US" sz="2800" dirty="0"/>
          </a:p>
          <a:p>
            <a:r>
              <a:rPr lang="en-US" sz="2800" dirty="0"/>
              <a:t>Night of – review the assignment – how much time will this take me? The professor has included a time estimate, how close is that for me?</a:t>
            </a:r>
          </a:p>
          <a:p>
            <a:r>
              <a:rPr lang="en-US" sz="2800" dirty="0"/>
              <a:t>Day after class – begin/complete assignment</a:t>
            </a:r>
          </a:p>
          <a:p>
            <a:r>
              <a:rPr lang="en-US" sz="2800" dirty="0"/>
              <a:t>2 Nights before it’s due – review/upload assignment</a:t>
            </a:r>
          </a:p>
        </p:txBody>
      </p:sp>
    </p:spTree>
    <p:extLst>
      <p:ext uri="{BB962C8B-B14F-4D97-AF65-F5344CB8AC3E}">
        <p14:creationId xmlns:p14="http://schemas.microsoft.com/office/powerpoint/2010/main" val="1398042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55DFA-FEE0-1045-9BD9-08B09D69626E}"/>
              </a:ext>
            </a:extLst>
          </p:cNvPr>
          <p:cNvSpPr>
            <a:spLocks noGrp="1"/>
          </p:cNvSpPr>
          <p:nvPr>
            <p:ph type="title"/>
          </p:nvPr>
        </p:nvSpPr>
        <p:spPr/>
        <p:txBody>
          <a:bodyPr/>
          <a:lstStyle/>
          <a:p>
            <a:r>
              <a:rPr lang="en-US" dirty="0"/>
              <a:t>How I’d Do a Project</a:t>
            </a:r>
          </a:p>
        </p:txBody>
      </p:sp>
      <p:sp>
        <p:nvSpPr>
          <p:cNvPr id="2" name="Content Placeholder 1">
            <a:extLst>
              <a:ext uri="{FF2B5EF4-FFF2-40B4-BE49-F238E27FC236}">
                <a16:creationId xmlns:a16="http://schemas.microsoft.com/office/drawing/2014/main" id="{0D1F18E2-27F3-6B4E-A492-1EAE67BA2964}"/>
              </a:ext>
            </a:extLst>
          </p:cNvPr>
          <p:cNvSpPr>
            <a:spLocks noGrp="1"/>
          </p:cNvSpPr>
          <p:nvPr>
            <p:ph idx="1"/>
          </p:nvPr>
        </p:nvSpPr>
        <p:spPr/>
        <p:txBody>
          <a:bodyPr>
            <a:normAutofit/>
          </a:bodyPr>
          <a:lstStyle/>
          <a:p>
            <a:pPr marL="457200" indent="-457200">
              <a:buFont typeface="Arial" panose="020B0604020202020204" pitchFamily="34" charset="0"/>
              <a:buChar char="•"/>
            </a:pPr>
            <a:r>
              <a:rPr lang="en-US" sz="2800" dirty="0"/>
              <a:t>Project assigned: 2/23</a:t>
            </a:r>
          </a:p>
          <a:p>
            <a:pPr marL="457200" indent="-457200">
              <a:buFont typeface="Arial" panose="020B0604020202020204" pitchFamily="34" charset="0"/>
              <a:buChar char="•"/>
            </a:pPr>
            <a:r>
              <a:rPr lang="en-US" sz="2800" dirty="0"/>
              <a:t>Review and begin work: 2/24 – 2/25</a:t>
            </a:r>
          </a:p>
          <a:p>
            <a:pPr marL="457200" indent="-457200">
              <a:buFont typeface="Arial" panose="020B0604020202020204" pitchFamily="34" charset="0"/>
              <a:buChar char="•"/>
            </a:pPr>
            <a:r>
              <a:rPr lang="en-US" sz="2800" dirty="0"/>
              <a:t>Develop outline </a:t>
            </a:r>
          </a:p>
          <a:p>
            <a:pPr marL="457200" indent="-457200">
              <a:buFont typeface="Arial" panose="020B0604020202020204" pitchFamily="34" charset="0"/>
              <a:buChar char="•"/>
            </a:pPr>
            <a:r>
              <a:rPr lang="en-US" sz="2800" dirty="0"/>
              <a:t>Draft complete: 3/7 – 3/11</a:t>
            </a:r>
          </a:p>
          <a:p>
            <a:pPr marL="457200" indent="-457200">
              <a:buFont typeface="Arial" panose="020B0604020202020204" pitchFamily="34" charset="0"/>
              <a:buChar char="•"/>
            </a:pPr>
            <a:r>
              <a:rPr lang="en-US" sz="2800" dirty="0"/>
              <a:t>Completed, night off to review: 3/18</a:t>
            </a:r>
          </a:p>
          <a:p>
            <a:pPr marL="457200" indent="-457200">
              <a:buFont typeface="Arial" panose="020B0604020202020204" pitchFamily="34" charset="0"/>
              <a:buChar char="•"/>
            </a:pPr>
            <a:r>
              <a:rPr lang="en-US" sz="2800" dirty="0"/>
              <a:t>Submit it by: 3/19 @11:59pm</a:t>
            </a:r>
          </a:p>
          <a:p>
            <a:pPr marL="457200" indent="-457200">
              <a:buFont typeface="Arial" panose="020B0604020202020204" pitchFamily="34" charset="0"/>
              <a:buChar char="•"/>
            </a:pPr>
            <a:r>
              <a:rPr lang="en-US" sz="2800" dirty="0"/>
              <a:t>Project Due: 3/28 @ 11:59pm</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1865988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2B75DF-FB38-1948-A3CD-1240A4B0C452}"/>
              </a:ext>
            </a:extLst>
          </p:cNvPr>
          <p:cNvSpPr>
            <a:spLocks noGrp="1"/>
          </p:cNvSpPr>
          <p:nvPr>
            <p:ph type="title"/>
          </p:nvPr>
        </p:nvSpPr>
        <p:spPr/>
        <p:txBody>
          <a:bodyPr/>
          <a:lstStyle/>
          <a:p>
            <a:r>
              <a:rPr lang="en-US" dirty="0"/>
              <a:t>How I’d Do a Project</a:t>
            </a:r>
          </a:p>
        </p:txBody>
      </p:sp>
      <p:sp>
        <p:nvSpPr>
          <p:cNvPr id="2" name="Content Placeholder 1">
            <a:extLst>
              <a:ext uri="{FF2B5EF4-FFF2-40B4-BE49-F238E27FC236}">
                <a16:creationId xmlns:a16="http://schemas.microsoft.com/office/drawing/2014/main" id="{D5720CD1-0735-574C-9C3E-5B61DD881314}"/>
              </a:ext>
            </a:extLst>
          </p:cNvPr>
          <p:cNvSpPr>
            <a:spLocks noGrp="1"/>
          </p:cNvSpPr>
          <p:nvPr>
            <p:ph idx="1"/>
          </p:nvPr>
        </p:nvSpPr>
        <p:spPr/>
        <p:txBody>
          <a:bodyPr>
            <a:normAutofit/>
          </a:bodyPr>
          <a:lstStyle/>
          <a:p>
            <a:pPr marL="457200" indent="-457200"/>
            <a:r>
              <a:rPr lang="en-US" sz="2800" dirty="0"/>
              <a:t>Completed, night off to review: 3/18</a:t>
            </a:r>
          </a:p>
          <a:p>
            <a:pPr marL="457200" indent="-457200"/>
            <a:r>
              <a:rPr lang="en-US" sz="2800" dirty="0"/>
              <a:t>Submit it by: 3/19 @11:59pm</a:t>
            </a:r>
          </a:p>
          <a:p>
            <a:pPr marL="457200" indent="-457200"/>
            <a:r>
              <a:rPr lang="en-US" sz="2800" dirty="0"/>
              <a:t>Project Due: 3/28 @ 11:59pm</a:t>
            </a:r>
          </a:p>
          <a:p>
            <a:endParaRPr lang="en-US" sz="2800" dirty="0"/>
          </a:p>
          <a:p>
            <a:pPr marL="114300" indent="0">
              <a:buNone/>
            </a:pPr>
            <a:r>
              <a:rPr lang="en-US" sz="2800" b="1" dirty="0"/>
              <a:t>Why?</a:t>
            </a:r>
          </a:p>
        </p:txBody>
      </p:sp>
    </p:spTree>
    <p:extLst>
      <p:ext uri="{BB962C8B-B14F-4D97-AF65-F5344CB8AC3E}">
        <p14:creationId xmlns:p14="http://schemas.microsoft.com/office/powerpoint/2010/main" val="390627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63FB06-54E5-4E49-AE3D-0941975DA963}"/>
              </a:ext>
            </a:extLst>
          </p:cNvPr>
          <p:cNvSpPr>
            <a:spLocks noGrp="1"/>
          </p:cNvSpPr>
          <p:nvPr>
            <p:ph type="title"/>
          </p:nvPr>
        </p:nvSpPr>
        <p:spPr/>
        <p:txBody>
          <a:bodyPr/>
          <a:lstStyle/>
          <a:p>
            <a:r>
              <a:rPr lang="en-US" dirty="0"/>
              <a:t>Every semester</a:t>
            </a:r>
          </a:p>
        </p:txBody>
      </p:sp>
      <p:sp>
        <p:nvSpPr>
          <p:cNvPr id="2" name="Content Placeholder 1">
            <a:extLst>
              <a:ext uri="{FF2B5EF4-FFF2-40B4-BE49-F238E27FC236}">
                <a16:creationId xmlns:a16="http://schemas.microsoft.com/office/drawing/2014/main" id="{5BDE4239-6550-0F46-902D-0452AA31C174}"/>
              </a:ext>
            </a:extLst>
          </p:cNvPr>
          <p:cNvSpPr>
            <a:spLocks noGrp="1"/>
          </p:cNvSpPr>
          <p:nvPr>
            <p:ph idx="1"/>
          </p:nvPr>
        </p:nvSpPr>
        <p:spPr/>
        <p:txBody>
          <a:bodyPr>
            <a:normAutofit/>
          </a:bodyPr>
          <a:lstStyle/>
          <a:p>
            <a:r>
              <a:rPr lang="en-US" sz="2800" dirty="0"/>
              <a:t>Review the syllabi for your classes for assignments, exams, projects, etc. and put them on your calendar!</a:t>
            </a:r>
          </a:p>
          <a:p>
            <a:endParaRPr lang="en-US" sz="2800" dirty="0"/>
          </a:p>
          <a:p>
            <a:r>
              <a:rPr lang="en-US" sz="2800" dirty="0"/>
              <a:t>If a syllabus doesn’t list assignments/dates then ask the professor!</a:t>
            </a:r>
          </a:p>
        </p:txBody>
      </p:sp>
    </p:spTree>
    <p:extLst>
      <p:ext uri="{BB962C8B-B14F-4D97-AF65-F5344CB8AC3E}">
        <p14:creationId xmlns:p14="http://schemas.microsoft.com/office/powerpoint/2010/main" val="105074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AE1B0-1375-6C46-A7DE-46C872C0CBCB}"/>
              </a:ext>
            </a:extLst>
          </p:cNvPr>
          <p:cNvSpPr>
            <a:spLocks noGrp="1"/>
          </p:cNvSpPr>
          <p:nvPr>
            <p:ph type="title"/>
          </p:nvPr>
        </p:nvSpPr>
        <p:spPr/>
        <p:txBody>
          <a:bodyPr/>
          <a:lstStyle/>
          <a:p>
            <a:r>
              <a:rPr lang="en-US" dirty="0"/>
              <a:t>Tools?</a:t>
            </a:r>
          </a:p>
        </p:txBody>
      </p:sp>
      <p:pic>
        <p:nvPicPr>
          <p:cNvPr id="5" name="Content Placeholder 4">
            <a:extLst>
              <a:ext uri="{FF2B5EF4-FFF2-40B4-BE49-F238E27FC236}">
                <a16:creationId xmlns:a16="http://schemas.microsoft.com/office/drawing/2014/main" id="{B771BE28-377A-F144-BB3C-E17D010E83C5}"/>
              </a:ext>
            </a:extLst>
          </p:cNvPr>
          <p:cNvPicPr>
            <a:picLocks noGrp="1" noChangeAspect="1"/>
          </p:cNvPicPr>
          <p:nvPr>
            <p:ph idx="1"/>
          </p:nvPr>
        </p:nvPicPr>
        <p:blipFill>
          <a:blip r:embed="rId2"/>
          <a:stretch>
            <a:fillRect/>
          </a:stretch>
        </p:blipFill>
        <p:spPr>
          <a:xfrm>
            <a:off x="3321216" y="8690"/>
            <a:ext cx="5136983" cy="6849310"/>
          </a:xfrm>
        </p:spPr>
      </p:pic>
    </p:spTree>
    <p:extLst>
      <p:ext uri="{BB962C8B-B14F-4D97-AF65-F5344CB8AC3E}">
        <p14:creationId xmlns:p14="http://schemas.microsoft.com/office/powerpoint/2010/main" val="1882939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C9CFB-6155-D24E-99F5-6AB92CB9CAA5}"/>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B157EF49-B27F-5E4A-A8B9-3B61F3B0D91D}"/>
              </a:ext>
            </a:extLst>
          </p:cNvPr>
          <p:cNvPicPr>
            <a:picLocks noGrp="1" noChangeAspect="1"/>
          </p:cNvPicPr>
          <p:nvPr>
            <p:ph idx="1"/>
          </p:nvPr>
        </p:nvPicPr>
        <p:blipFill>
          <a:blip r:embed="rId2"/>
          <a:stretch>
            <a:fillRect/>
          </a:stretch>
        </p:blipFill>
        <p:spPr>
          <a:xfrm>
            <a:off x="0" y="0"/>
            <a:ext cx="9144000" cy="6858000"/>
          </a:xfrm>
        </p:spPr>
      </p:pic>
    </p:spTree>
    <p:extLst>
      <p:ext uri="{BB962C8B-B14F-4D97-AF65-F5344CB8AC3E}">
        <p14:creationId xmlns:p14="http://schemas.microsoft.com/office/powerpoint/2010/main" val="162676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AF74-8D41-114F-9249-C2E0D7C5DAF9}"/>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4FDDA6A0-CBD5-9042-AB94-58EBFDF15E70}"/>
              </a:ext>
            </a:extLst>
          </p:cNvPr>
          <p:cNvPicPr>
            <a:picLocks noGrp="1" noChangeAspect="1"/>
          </p:cNvPicPr>
          <p:nvPr>
            <p:ph idx="1"/>
          </p:nvPr>
        </p:nvPicPr>
        <p:blipFill>
          <a:blip r:embed="rId2"/>
          <a:stretch>
            <a:fillRect/>
          </a:stretch>
        </p:blipFill>
        <p:spPr>
          <a:xfrm>
            <a:off x="0" y="0"/>
            <a:ext cx="9144000" cy="6858000"/>
          </a:xfrm>
        </p:spPr>
      </p:pic>
    </p:spTree>
    <p:extLst>
      <p:ext uri="{BB962C8B-B14F-4D97-AF65-F5344CB8AC3E}">
        <p14:creationId xmlns:p14="http://schemas.microsoft.com/office/powerpoint/2010/main" val="3400490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A56AAC-E629-9E4B-B8F2-8A4396D53ED5}"/>
              </a:ext>
            </a:extLst>
          </p:cNvPr>
          <p:cNvSpPr>
            <a:spLocks noGrp="1"/>
          </p:cNvSpPr>
          <p:nvPr>
            <p:ph idx="1"/>
          </p:nvPr>
        </p:nvSpPr>
        <p:spPr/>
        <p:txBody>
          <a:bodyPr/>
          <a:lstStyle/>
          <a:p>
            <a:pPr marL="114300" indent="0">
              <a:buNone/>
            </a:pPr>
            <a:r>
              <a:rPr lang="en-US" dirty="0"/>
              <a:t> </a:t>
            </a:r>
          </a:p>
        </p:txBody>
      </p:sp>
      <p:pic>
        <p:nvPicPr>
          <p:cNvPr id="4" name="Picture 3">
            <a:extLst>
              <a:ext uri="{FF2B5EF4-FFF2-40B4-BE49-F238E27FC236}">
                <a16:creationId xmlns:a16="http://schemas.microsoft.com/office/drawing/2014/main" id="{B6A65754-1399-E246-BACC-BFC38C7C9210}"/>
              </a:ext>
            </a:extLst>
          </p:cNvPr>
          <p:cNvPicPr>
            <a:picLocks noChangeAspect="1"/>
          </p:cNvPicPr>
          <p:nvPr/>
        </p:nvPicPr>
        <p:blipFill>
          <a:blip r:embed="rId2"/>
          <a:stretch>
            <a:fillRect/>
          </a:stretch>
        </p:blipFill>
        <p:spPr>
          <a:xfrm>
            <a:off x="0" y="0"/>
            <a:ext cx="5823284" cy="2022559"/>
          </a:xfrm>
          <a:prstGeom prst="rect">
            <a:avLst/>
          </a:prstGeom>
        </p:spPr>
      </p:pic>
      <p:sp>
        <p:nvSpPr>
          <p:cNvPr id="6" name="Title 5">
            <a:extLst>
              <a:ext uri="{FF2B5EF4-FFF2-40B4-BE49-F238E27FC236}">
                <a16:creationId xmlns:a16="http://schemas.microsoft.com/office/drawing/2014/main" id="{08908D70-D39D-E64B-A21F-0A576FFA3B01}"/>
              </a:ext>
            </a:extLst>
          </p:cNvPr>
          <p:cNvSpPr>
            <a:spLocks noGrp="1"/>
          </p:cNvSpPr>
          <p:nvPr>
            <p:ph type="title"/>
          </p:nvPr>
        </p:nvSpPr>
        <p:spPr/>
        <p:txBody>
          <a:bodyPr/>
          <a:lstStyle/>
          <a:p>
            <a:r>
              <a:rPr lang="en-US" dirty="0"/>
              <a:t> </a:t>
            </a:r>
          </a:p>
        </p:txBody>
      </p:sp>
      <p:pic>
        <p:nvPicPr>
          <p:cNvPr id="7" name="Picture 6">
            <a:extLst>
              <a:ext uri="{FF2B5EF4-FFF2-40B4-BE49-F238E27FC236}">
                <a16:creationId xmlns:a16="http://schemas.microsoft.com/office/drawing/2014/main" id="{11868410-2403-6040-88BB-D2C60E7D38BC}"/>
              </a:ext>
            </a:extLst>
          </p:cNvPr>
          <p:cNvPicPr>
            <a:picLocks noChangeAspect="1"/>
          </p:cNvPicPr>
          <p:nvPr/>
        </p:nvPicPr>
        <p:blipFill>
          <a:blip r:embed="rId3"/>
          <a:stretch>
            <a:fillRect/>
          </a:stretch>
        </p:blipFill>
        <p:spPr>
          <a:xfrm>
            <a:off x="152100" y="2022559"/>
            <a:ext cx="5278271" cy="4800600"/>
          </a:xfrm>
          <a:prstGeom prst="rect">
            <a:avLst/>
          </a:prstGeom>
        </p:spPr>
      </p:pic>
      <p:pic>
        <p:nvPicPr>
          <p:cNvPr id="9" name="Picture 8">
            <a:extLst>
              <a:ext uri="{FF2B5EF4-FFF2-40B4-BE49-F238E27FC236}">
                <a16:creationId xmlns:a16="http://schemas.microsoft.com/office/drawing/2014/main" id="{CDF00D5E-0194-4A4E-BF94-8069A1369121}"/>
              </a:ext>
            </a:extLst>
          </p:cNvPr>
          <p:cNvPicPr>
            <a:picLocks noChangeAspect="1"/>
          </p:cNvPicPr>
          <p:nvPr/>
        </p:nvPicPr>
        <p:blipFill>
          <a:blip r:embed="rId4"/>
          <a:stretch>
            <a:fillRect/>
          </a:stretch>
        </p:blipFill>
        <p:spPr>
          <a:xfrm>
            <a:off x="3080084" y="2850877"/>
            <a:ext cx="6063916" cy="4034947"/>
          </a:xfrm>
          <a:prstGeom prst="rect">
            <a:avLst/>
          </a:prstGeom>
        </p:spPr>
      </p:pic>
    </p:spTree>
    <p:extLst>
      <p:ext uri="{BB962C8B-B14F-4D97-AF65-F5344CB8AC3E}">
        <p14:creationId xmlns:p14="http://schemas.microsoft.com/office/powerpoint/2010/main" val="3469254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2F77-F8E3-1247-9F37-78537F00E238}"/>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FA3774F3-1904-FB48-AE8D-EBB58DF16D5D}"/>
              </a:ext>
            </a:extLst>
          </p:cNvPr>
          <p:cNvPicPr>
            <a:picLocks noGrp="1" noChangeAspect="1"/>
          </p:cNvPicPr>
          <p:nvPr>
            <p:ph idx="1"/>
          </p:nvPr>
        </p:nvPicPr>
        <p:blipFill>
          <a:blip r:embed="rId2"/>
          <a:stretch>
            <a:fillRect/>
          </a:stretch>
        </p:blipFill>
        <p:spPr>
          <a:xfrm>
            <a:off x="1218919" y="177679"/>
            <a:ext cx="5849701" cy="6690595"/>
          </a:xfrm>
        </p:spPr>
      </p:pic>
    </p:spTree>
    <p:extLst>
      <p:ext uri="{BB962C8B-B14F-4D97-AF65-F5344CB8AC3E}">
        <p14:creationId xmlns:p14="http://schemas.microsoft.com/office/powerpoint/2010/main" val="27562111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470F8-8063-224B-AB46-214B97ED4BAD}"/>
              </a:ext>
            </a:extLst>
          </p:cNvPr>
          <p:cNvSpPr>
            <a:spLocks noGrp="1"/>
          </p:cNvSpPr>
          <p:nvPr>
            <p:ph type="title"/>
          </p:nvPr>
        </p:nvSpPr>
        <p:spPr/>
        <p:txBody>
          <a:bodyPr/>
          <a:lstStyle/>
          <a:p>
            <a:r>
              <a:rPr lang="en-US" dirty="0"/>
              <a:t> </a:t>
            </a:r>
          </a:p>
        </p:txBody>
      </p:sp>
      <p:pic>
        <p:nvPicPr>
          <p:cNvPr id="9" name="Content Placeholder 8">
            <a:extLst>
              <a:ext uri="{FF2B5EF4-FFF2-40B4-BE49-F238E27FC236}">
                <a16:creationId xmlns:a16="http://schemas.microsoft.com/office/drawing/2014/main" id="{4F598C51-A18B-3C46-9F23-AFEB0EBDD301}"/>
              </a:ext>
            </a:extLst>
          </p:cNvPr>
          <p:cNvPicPr>
            <a:picLocks noGrp="1" noChangeAspect="1"/>
          </p:cNvPicPr>
          <p:nvPr>
            <p:ph idx="1"/>
          </p:nvPr>
        </p:nvPicPr>
        <p:blipFill>
          <a:blip r:embed="rId2"/>
          <a:stretch>
            <a:fillRect/>
          </a:stretch>
        </p:blipFill>
        <p:spPr>
          <a:xfrm>
            <a:off x="0" y="0"/>
            <a:ext cx="6400800" cy="4800600"/>
          </a:xfrm>
        </p:spPr>
      </p:pic>
      <p:pic>
        <p:nvPicPr>
          <p:cNvPr id="11" name="Picture 10">
            <a:extLst>
              <a:ext uri="{FF2B5EF4-FFF2-40B4-BE49-F238E27FC236}">
                <a16:creationId xmlns:a16="http://schemas.microsoft.com/office/drawing/2014/main" id="{8F3742A0-BF8C-4745-8048-19D849223F3F}"/>
              </a:ext>
            </a:extLst>
          </p:cNvPr>
          <p:cNvPicPr>
            <a:picLocks noChangeAspect="1"/>
          </p:cNvPicPr>
          <p:nvPr/>
        </p:nvPicPr>
        <p:blipFill>
          <a:blip r:embed="rId3"/>
          <a:stretch>
            <a:fillRect/>
          </a:stretch>
        </p:blipFill>
        <p:spPr>
          <a:xfrm>
            <a:off x="4547937" y="2261937"/>
            <a:ext cx="4596063" cy="4596063"/>
          </a:xfrm>
          <a:prstGeom prst="rect">
            <a:avLst/>
          </a:prstGeom>
        </p:spPr>
      </p:pic>
    </p:spTree>
    <p:extLst>
      <p:ext uri="{BB962C8B-B14F-4D97-AF65-F5344CB8AC3E}">
        <p14:creationId xmlns:p14="http://schemas.microsoft.com/office/powerpoint/2010/main" val="715486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 </a:t>
            </a:r>
          </a:p>
        </p:txBody>
      </p:sp>
      <p:sp>
        <p:nvSpPr>
          <p:cNvPr id="3" name="Content Placeholder 2"/>
          <p:cNvSpPr>
            <a:spLocks noGrp="1"/>
          </p:cNvSpPr>
          <p:nvPr>
            <p:ph idx="1"/>
          </p:nvPr>
        </p:nvSpPr>
        <p:spPr/>
        <p:txBody>
          <a:bodyPr>
            <a:normAutofit/>
          </a:bodyPr>
          <a:lstStyle/>
          <a:p>
            <a:pPr marL="114300" indent="0" algn="ctr">
              <a:buNone/>
            </a:pPr>
            <a:endParaRPr lang="en-US" sz="4800" dirty="0"/>
          </a:p>
          <a:p>
            <a:pPr marL="114300" indent="0" algn="ctr">
              <a:buNone/>
            </a:pPr>
            <a:r>
              <a:rPr lang="en-US" sz="4800" dirty="0"/>
              <a:t>And now for something completely different</a:t>
            </a:r>
            <a:r>
              <a:rPr lang="is-IS" sz="4800" dirty="0"/>
              <a:t>…</a:t>
            </a:r>
            <a:endParaRPr lang="en-US" sz="4800" dirty="0"/>
          </a:p>
        </p:txBody>
      </p:sp>
    </p:spTree>
    <p:extLst>
      <p:ext uri="{BB962C8B-B14F-4D97-AF65-F5344CB8AC3E}">
        <p14:creationId xmlns:p14="http://schemas.microsoft.com/office/powerpoint/2010/main" val="233008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Infosec Journey</a:t>
            </a:r>
          </a:p>
        </p:txBody>
      </p:sp>
      <p:sp>
        <p:nvSpPr>
          <p:cNvPr id="3" name="Content Placeholder 2"/>
          <p:cNvSpPr>
            <a:spLocks noGrp="1"/>
          </p:cNvSpPr>
          <p:nvPr>
            <p:ph idx="1"/>
          </p:nvPr>
        </p:nvSpPr>
        <p:spPr/>
        <p:txBody>
          <a:bodyPr/>
          <a:lstStyle/>
          <a:p>
            <a:r>
              <a:rPr lang="en-US" dirty="0"/>
              <a:t>How did you get into </a:t>
            </a:r>
            <a:r>
              <a:rPr lang="en-US" dirty="0" err="1"/>
              <a:t>infosec</a:t>
            </a:r>
            <a:r>
              <a:rPr lang="en-US" dirty="0"/>
              <a:t>?</a:t>
            </a:r>
          </a:p>
          <a:p>
            <a:r>
              <a:rPr lang="en-US" dirty="0"/>
              <a:t>What drives you?</a:t>
            </a:r>
          </a:p>
          <a:p>
            <a:r>
              <a:rPr lang="en-US" dirty="0"/>
              <a:t>Where are you on this journey now?</a:t>
            </a:r>
          </a:p>
          <a:p>
            <a:r>
              <a:rPr lang="en-US" dirty="0"/>
              <a:t>Where do you want to go?</a:t>
            </a:r>
          </a:p>
        </p:txBody>
      </p:sp>
    </p:spTree>
    <p:extLst>
      <p:ext uri="{BB962C8B-B14F-4D97-AF65-F5344CB8AC3E}">
        <p14:creationId xmlns:p14="http://schemas.microsoft.com/office/powerpoint/2010/main" val="604519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Infosec?</a:t>
            </a:r>
          </a:p>
        </p:txBody>
      </p:sp>
      <p:sp>
        <p:nvSpPr>
          <p:cNvPr id="3" name="Content Placeholder 2"/>
          <p:cNvSpPr>
            <a:spLocks noGrp="1"/>
          </p:cNvSpPr>
          <p:nvPr>
            <p:ph idx="1"/>
          </p:nvPr>
        </p:nvSpPr>
        <p:spPr/>
        <p:txBody>
          <a:bodyPr>
            <a:noAutofit/>
          </a:bodyPr>
          <a:lstStyle/>
          <a:p>
            <a:r>
              <a:rPr lang="en-US" sz="2400" dirty="0"/>
              <a:t>You have the job security of a starting running back in the NFL</a:t>
            </a:r>
          </a:p>
          <a:p>
            <a:pPr lvl="1"/>
            <a:r>
              <a:rPr lang="en-US" sz="2400" dirty="0"/>
              <a:t>aka not much</a:t>
            </a:r>
          </a:p>
          <a:p>
            <a:r>
              <a:rPr lang="en-US" sz="2400" dirty="0"/>
              <a:t>The hours are often bad</a:t>
            </a:r>
          </a:p>
          <a:p>
            <a:r>
              <a:rPr lang="en-US" sz="2400" dirty="0"/>
              <a:t>The pay often not enough</a:t>
            </a:r>
          </a:p>
          <a:p>
            <a:r>
              <a:rPr lang="en-US" sz="2400" dirty="0"/>
              <a:t>Higher ups love to play lip service to you but not actually do anything to improve security posture</a:t>
            </a:r>
          </a:p>
          <a:p>
            <a:r>
              <a:rPr lang="en-US" sz="2400" dirty="0"/>
              <a:t>When people have to change their password, use MFA, have to use the VPN – they blame you</a:t>
            </a:r>
          </a:p>
          <a:p>
            <a:r>
              <a:rPr lang="en-US" sz="2400" dirty="0"/>
              <a:t>When people get owned – they blame you (and often it’s your head that rolls)</a:t>
            </a:r>
          </a:p>
        </p:txBody>
      </p:sp>
    </p:spTree>
    <p:extLst>
      <p:ext uri="{BB962C8B-B14F-4D97-AF65-F5344CB8AC3E}">
        <p14:creationId xmlns:p14="http://schemas.microsoft.com/office/powerpoint/2010/main" val="784073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Infosec?</a:t>
            </a:r>
          </a:p>
        </p:txBody>
      </p:sp>
      <p:sp>
        <p:nvSpPr>
          <p:cNvPr id="3" name="Content Placeholder 2"/>
          <p:cNvSpPr>
            <a:spLocks noGrp="1"/>
          </p:cNvSpPr>
          <p:nvPr>
            <p:ph idx="1"/>
          </p:nvPr>
        </p:nvSpPr>
        <p:spPr/>
        <p:txBody>
          <a:bodyPr>
            <a:normAutofit/>
          </a:bodyPr>
          <a:lstStyle/>
          <a:p>
            <a:r>
              <a:rPr lang="en-US" sz="2400" dirty="0"/>
              <a:t>Because it’s interesting</a:t>
            </a:r>
          </a:p>
          <a:p>
            <a:r>
              <a:rPr lang="en-US" sz="2400" dirty="0"/>
              <a:t>Because you’ll never be bored</a:t>
            </a:r>
          </a:p>
          <a:p>
            <a:r>
              <a:rPr lang="en-US" sz="2400" dirty="0"/>
              <a:t>Because you love a good mystery</a:t>
            </a:r>
          </a:p>
          <a:p>
            <a:r>
              <a:rPr lang="en-US" sz="2400" dirty="0"/>
              <a:t>Because you love banging your head against the wall/desk</a:t>
            </a:r>
          </a:p>
          <a:p>
            <a:r>
              <a:rPr lang="en-US" sz="2400" dirty="0"/>
              <a:t>Because you’ll get to travel to interesting places</a:t>
            </a:r>
          </a:p>
          <a:p>
            <a:r>
              <a:rPr lang="en-US" sz="2400" dirty="0"/>
              <a:t>Because you’ll get to meet interesting people</a:t>
            </a:r>
          </a:p>
          <a:p>
            <a:r>
              <a:rPr lang="en-US" sz="2400" dirty="0"/>
              <a:t>Because </a:t>
            </a:r>
            <a:r>
              <a:rPr lang="en-US" sz="2400" dirty="0" err="1"/>
              <a:t>infosec</a:t>
            </a:r>
            <a:r>
              <a:rPr lang="en-US" sz="2400" dirty="0"/>
              <a:t> parties are more fun than other parties</a:t>
            </a:r>
          </a:p>
        </p:txBody>
      </p:sp>
    </p:spTree>
    <p:extLst>
      <p:ext uri="{BB962C8B-B14F-4D97-AF65-F5344CB8AC3E}">
        <p14:creationId xmlns:p14="http://schemas.microsoft.com/office/powerpoint/2010/main" val="3198215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g_1997-800x533.jpg"/>
          <p:cNvPicPr>
            <a:picLocks noGrp="1" noChangeAspect="1"/>
          </p:cNvPicPr>
          <p:nvPr>
            <p:ph idx="1"/>
          </p:nvPr>
        </p:nvPicPr>
        <p:blipFill>
          <a:blip r:embed="rId2">
            <a:extLst>
              <a:ext uri="{28A0092B-C50C-407E-A947-70E740481C1C}">
                <a14:useLocalDpi xmlns:a14="http://schemas.microsoft.com/office/drawing/2010/main" val="0"/>
              </a:ext>
            </a:extLst>
          </a:blip>
          <a:srcRect t="2720" b="2720"/>
          <a:stretch>
            <a:fillRect/>
          </a:stretch>
        </p:blipFill>
        <p:spPr>
          <a:xfrm>
            <a:off x="3576859" y="0"/>
            <a:ext cx="5567141" cy="3507299"/>
          </a:xfrm>
        </p:spPr>
      </p:pic>
      <p:pic>
        <p:nvPicPr>
          <p:cNvPr id="6" name="Picture 5" descr="CheqMOJVEAA8Z9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64498" cy="3723373"/>
          </a:xfrm>
          <a:prstGeom prst="rect">
            <a:avLst/>
          </a:prstGeom>
        </p:spPr>
      </p:pic>
      <p:pic>
        <p:nvPicPr>
          <p:cNvPr id="3" name="Picture 2" descr="defcon-vegas-hack-securit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07299"/>
            <a:ext cx="6572250" cy="3695700"/>
          </a:xfrm>
          <a:prstGeom prst="rect">
            <a:avLst/>
          </a:prstGeom>
        </p:spPr>
      </p:pic>
      <p:pic>
        <p:nvPicPr>
          <p:cNvPr id="8" name="Picture 7">
            <a:extLst>
              <a:ext uri="{FF2B5EF4-FFF2-40B4-BE49-F238E27FC236}">
                <a16:creationId xmlns:a16="http://schemas.microsoft.com/office/drawing/2014/main" id="{47C68C6C-A2DA-6347-925B-FF3D84A2A18C}"/>
              </a:ext>
            </a:extLst>
          </p:cNvPr>
          <p:cNvPicPr>
            <a:picLocks noChangeAspect="1"/>
          </p:cNvPicPr>
          <p:nvPr/>
        </p:nvPicPr>
        <p:blipFill>
          <a:blip r:embed="rId5"/>
          <a:stretch>
            <a:fillRect/>
          </a:stretch>
        </p:blipFill>
        <p:spPr>
          <a:xfrm>
            <a:off x="3240852" y="3507298"/>
            <a:ext cx="5903147" cy="3350701"/>
          </a:xfrm>
          <a:prstGeom prst="rect">
            <a:avLst/>
          </a:prstGeom>
        </p:spPr>
      </p:pic>
    </p:spTree>
    <p:extLst>
      <p:ext uri="{BB962C8B-B14F-4D97-AF65-F5344CB8AC3E}">
        <p14:creationId xmlns:p14="http://schemas.microsoft.com/office/powerpoint/2010/main" val="1693020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Infosec Journey</a:t>
            </a:r>
          </a:p>
        </p:txBody>
      </p:sp>
      <p:pic>
        <p:nvPicPr>
          <p:cNvPr id="4" name="Content Placeholder 3" descr="Farm with hay Feature.jpg"/>
          <p:cNvPicPr>
            <a:picLocks noGrp="1" noChangeAspect="1"/>
          </p:cNvPicPr>
          <p:nvPr>
            <p:ph idx="1"/>
          </p:nvPr>
        </p:nvPicPr>
        <p:blipFill>
          <a:blip r:embed="rId2">
            <a:extLst>
              <a:ext uri="{28A0092B-C50C-407E-A947-70E740481C1C}">
                <a14:useLocalDpi xmlns:a14="http://schemas.microsoft.com/office/drawing/2010/main" val="0"/>
              </a:ext>
            </a:extLst>
          </a:blip>
          <a:srcRect t="-20323" b="-20323"/>
          <a:stretch>
            <a:fillRect/>
          </a:stretch>
        </p:blipFill>
        <p:spPr/>
      </p:pic>
    </p:spTree>
    <p:extLst>
      <p:ext uri="{BB962C8B-B14F-4D97-AF65-F5344CB8AC3E}">
        <p14:creationId xmlns:p14="http://schemas.microsoft.com/office/powerpoint/2010/main" val="3907511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creen Shot 2016-09-20 at 2.39.44 PM.png"/>
          <p:cNvPicPr>
            <a:picLocks noGrp="1" noChangeAspect="1"/>
          </p:cNvPicPr>
          <p:nvPr>
            <p:ph idx="1"/>
          </p:nvPr>
        </p:nvPicPr>
        <p:blipFill>
          <a:blip r:embed="rId2">
            <a:extLst>
              <a:ext uri="{28A0092B-C50C-407E-A947-70E740481C1C}">
                <a14:useLocalDpi xmlns:a14="http://schemas.microsoft.com/office/drawing/2010/main" val="0"/>
              </a:ext>
            </a:extLst>
          </a:blip>
          <a:srcRect t="-37949" b="-37949"/>
          <a:stretch>
            <a:fillRect/>
          </a:stretch>
        </p:blipFill>
        <p:spPr>
          <a:xfrm>
            <a:off x="457200" y="491024"/>
            <a:ext cx="7620000" cy="4800600"/>
          </a:xfrm>
        </p:spPr>
      </p:pic>
    </p:spTree>
    <p:extLst>
      <p:ext uri="{BB962C8B-B14F-4D97-AF65-F5344CB8AC3E}">
        <p14:creationId xmlns:p14="http://schemas.microsoft.com/office/powerpoint/2010/main" val="1025170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lawandorder-default-nologo-800x450.jpg"/>
          <p:cNvPicPr>
            <a:picLocks noGrp="1" noChangeAspect="1"/>
          </p:cNvPicPr>
          <p:nvPr>
            <p:ph idx="1"/>
          </p:nvPr>
        </p:nvPicPr>
        <p:blipFill>
          <a:blip r:embed="rId2">
            <a:extLst>
              <a:ext uri="{28A0092B-C50C-407E-A947-70E740481C1C}">
                <a14:useLocalDpi xmlns:a14="http://schemas.microsoft.com/office/drawing/2010/main" val="0"/>
              </a:ext>
            </a:extLst>
          </a:blip>
          <a:srcRect t="-6000" b="-6000"/>
          <a:stretch>
            <a:fillRect/>
          </a:stretch>
        </p:blipFill>
        <p:spPr/>
      </p:pic>
    </p:spTree>
    <p:extLst>
      <p:ext uri="{BB962C8B-B14F-4D97-AF65-F5344CB8AC3E}">
        <p14:creationId xmlns:p14="http://schemas.microsoft.com/office/powerpoint/2010/main" val="24741898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66" y="9943"/>
            <a:ext cx="7620000" cy="1143000"/>
          </a:xfrm>
        </p:spPr>
        <p:txBody>
          <a:bodyPr/>
          <a:lstStyle/>
          <a:p>
            <a:r>
              <a:rPr lang="en-US" dirty="0"/>
              <a:t> </a:t>
            </a:r>
          </a:p>
        </p:txBody>
      </p:sp>
      <p:pic>
        <p:nvPicPr>
          <p:cNvPr id="4" name="Content Placeholder 3" descr="X-Files-Mulder-Scully.jpg"/>
          <p:cNvPicPr>
            <a:picLocks noGrp="1" noChangeAspect="1"/>
          </p:cNvPicPr>
          <p:nvPr>
            <p:ph idx="1"/>
          </p:nvPr>
        </p:nvPicPr>
        <p:blipFill>
          <a:blip r:embed="rId2" cstate="print">
            <a:extLst>
              <a:ext uri="{28A0092B-C50C-407E-A947-70E740481C1C}">
                <a14:useLocalDpi xmlns:a14="http://schemas.microsoft.com/office/drawing/2010/main" val="0"/>
              </a:ext>
            </a:extLst>
          </a:blip>
          <a:srcRect l="-28962" r="-28962"/>
          <a:stretch>
            <a:fillRect/>
          </a:stretch>
        </p:blipFill>
        <p:spPr>
          <a:xfrm>
            <a:off x="-580067" y="365919"/>
            <a:ext cx="9724067" cy="6126162"/>
          </a:xfrm>
        </p:spPr>
      </p:pic>
    </p:spTree>
    <p:extLst>
      <p:ext uri="{BB962C8B-B14F-4D97-AF65-F5344CB8AC3E}">
        <p14:creationId xmlns:p14="http://schemas.microsoft.com/office/powerpoint/2010/main" val="4148856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7CFF-1075-6947-9B95-B01A1D949362}"/>
              </a:ext>
            </a:extLst>
          </p:cNvPr>
          <p:cNvSpPr>
            <a:spLocks noGrp="1"/>
          </p:cNvSpPr>
          <p:nvPr>
            <p:ph type="title"/>
          </p:nvPr>
        </p:nvSpPr>
        <p:spPr/>
        <p:txBody>
          <a:bodyPr/>
          <a:lstStyle/>
          <a:p>
            <a:r>
              <a:rPr lang="en-US" sz="3800" dirty="0"/>
              <a:t>For those playing the home game</a:t>
            </a:r>
            <a:r>
              <a:rPr lang="mr-IN" sz="3800" dirty="0"/>
              <a:t>…</a:t>
            </a:r>
            <a:endParaRPr lang="en-US" sz="3800" dirty="0"/>
          </a:p>
        </p:txBody>
      </p:sp>
      <p:sp>
        <p:nvSpPr>
          <p:cNvPr id="3" name="Content Placeholder 2">
            <a:extLst>
              <a:ext uri="{FF2B5EF4-FFF2-40B4-BE49-F238E27FC236}">
                <a16:creationId xmlns:a16="http://schemas.microsoft.com/office/drawing/2014/main" id="{E3462F3F-1128-C44C-BB76-50E933C7C86D}"/>
              </a:ext>
            </a:extLst>
          </p:cNvPr>
          <p:cNvSpPr>
            <a:spLocks noGrp="1"/>
          </p:cNvSpPr>
          <p:nvPr>
            <p:ph idx="1"/>
          </p:nvPr>
        </p:nvSpPr>
        <p:spPr/>
        <p:txBody>
          <a:bodyPr anchor="ctr">
            <a:normAutofit/>
          </a:bodyPr>
          <a:lstStyle/>
          <a:p>
            <a:pPr marL="114300" indent="0">
              <a:buNone/>
            </a:pPr>
            <a:r>
              <a:rPr lang="en-US" sz="3600" dirty="0"/>
              <a:t>Have the slides/tools as the primary focus when watching live/on demand recordings.</a:t>
            </a:r>
          </a:p>
        </p:txBody>
      </p:sp>
    </p:spTree>
    <p:extLst>
      <p:ext uri="{BB962C8B-B14F-4D97-AF65-F5344CB8AC3E}">
        <p14:creationId xmlns:p14="http://schemas.microsoft.com/office/powerpoint/2010/main" val="1609349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TITLE.GIF"/>
          <p:cNvPicPr>
            <a:picLocks noGrp="1" noChangeAspect="1"/>
          </p:cNvPicPr>
          <p:nvPr>
            <p:ph idx="1"/>
          </p:nvPr>
        </p:nvPicPr>
        <p:blipFill>
          <a:blip r:embed="rId2">
            <a:extLst>
              <a:ext uri="{28A0092B-C50C-407E-A947-70E740481C1C}">
                <a14:useLocalDpi xmlns:a14="http://schemas.microsoft.com/office/drawing/2010/main" val="0"/>
              </a:ext>
            </a:extLst>
          </a:blip>
          <a:srcRect t="-84385" b="-84385"/>
          <a:stretch>
            <a:fillRect/>
          </a:stretch>
        </p:blipFill>
        <p:spPr>
          <a:xfrm>
            <a:off x="457200" y="635699"/>
            <a:ext cx="7620000" cy="4800600"/>
          </a:xfrm>
        </p:spPr>
      </p:pic>
    </p:spTree>
    <p:extLst>
      <p:ext uri="{BB962C8B-B14F-4D97-AF65-F5344CB8AC3E}">
        <p14:creationId xmlns:p14="http://schemas.microsoft.com/office/powerpoint/2010/main" val="2739611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FearTheTurtle.jpg"/>
          <p:cNvPicPr>
            <a:picLocks noGrp="1" noChangeAspect="1"/>
          </p:cNvPicPr>
          <p:nvPr>
            <p:ph idx="1"/>
          </p:nvPr>
        </p:nvPicPr>
        <p:blipFill>
          <a:blip r:embed="rId2">
            <a:extLst>
              <a:ext uri="{28A0092B-C50C-407E-A947-70E740481C1C}">
                <a14:useLocalDpi xmlns:a14="http://schemas.microsoft.com/office/drawing/2010/main" val="0"/>
              </a:ext>
            </a:extLst>
          </a:blip>
          <a:srcRect t="-6587" b="-6587"/>
          <a:stretch>
            <a:fillRect/>
          </a:stretch>
        </p:blipFill>
        <p:spPr/>
      </p:pic>
    </p:spTree>
    <p:extLst>
      <p:ext uri="{BB962C8B-B14F-4D97-AF65-F5344CB8AC3E}">
        <p14:creationId xmlns:p14="http://schemas.microsoft.com/office/powerpoint/2010/main" val="4107971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nort_large.gif"/>
          <p:cNvPicPr>
            <a:picLocks noGrp="1" noChangeAspect="1"/>
          </p:cNvPicPr>
          <p:nvPr>
            <p:ph idx="1"/>
          </p:nvPr>
        </p:nvPicPr>
        <p:blipFill>
          <a:blip r:embed="rId2">
            <a:extLst>
              <a:ext uri="{28A0092B-C50C-407E-A947-70E740481C1C}">
                <a14:useLocalDpi xmlns:a14="http://schemas.microsoft.com/office/drawing/2010/main" val="0"/>
              </a:ext>
            </a:extLst>
          </a:blip>
          <a:srcRect t="-6593" b="-6593"/>
          <a:stretch>
            <a:fillRect/>
          </a:stretch>
        </p:blipFill>
        <p:spPr/>
      </p:pic>
    </p:spTree>
    <p:extLst>
      <p:ext uri="{BB962C8B-B14F-4D97-AF65-F5344CB8AC3E}">
        <p14:creationId xmlns:p14="http://schemas.microsoft.com/office/powerpoint/2010/main" val="33788173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MjAxNC0wZWYyNzkzZDY3MzRhZDlh.png"/>
          <p:cNvPicPr>
            <a:picLocks noGrp="1" noChangeAspect="1"/>
          </p:cNvPicPr>
          <p:nvPr>
            <p:ph idx="1"/>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19028349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FearTheTurtle.jpg"/>
          <p:cNvPicPr>
            <a:picLocks noGrp="1" noChangeAspect="1"/>
          </p:cNvPicPr>
          <p:nvPr>
            <p:ph idx="1"/>
          </p:nvPr>
        </p:nvPicPr>
        <p:blipFill>
          <a:blip r:embed="rId2">
            <a:extLst>
              <a:ext uri="{28A0092B-C50C-407E-A947-70E740481C1C}">
                <a14:useLocalDpi xmlns:a14="http://schemas.microsoft.com/office/drawing/2010/main" val="0"/>
              </a:ext>
            </a:extLst>
          </a:blip>
          <a:srcRect t="-6587" b="-6587"/>
          <a:stretch>
            <a:fillRect/>
          </a:stretch>
        </p:blipFill>
        <p:spPr/>
      </p:pic>
    </p:spTree>
    <p:extLst>
      <p:ext uri="{BB962C8B-B14F-4D97-AF65-F5344CB8AC3E}">
        <p14:creationId xmlns:p14="http://schemas.microsoft.com/office/powerpoint/2010/main" val="392543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ound-of-music.jpg"/>
          <p:cNvPicPr>
            <a:picLocks noGrp="1" noChangeAspect="1"/>
          </p:cNvPicPr>
          <p:nvPr>
            <p:ph idx="1"/>
          </p:nvPr>
        </p:nvPicPr>
        <p:blipFill>
          <a:blip r:embed="rId2">
            <a:extLst>
              <a:ext uri="{28A0092B-C50C-407E-A947-70E740481C1C}">
                <a14:useLocalDpi xmlns:a14="http://schemas.microsoft.com/office/drawing/2010/main" val="0"/>
              </a:ext>
            </a:extLst>
          </a:blip>
          <a:srcRect t="-34164" b="-34164"/>
          <a:stretch>
            <a:fillRect/>
          </a:stretch>
        </p:blipFill>
        <p:spPr/>
      </p:pic>
    </p:spTree>
    <p:extLst>
      <p:ext uri="{BB962C8B-B14F-4D97-AF65-F5344CB8AC3E}">
        <p14:creationId xmlns:p14="http://schemas.microsoft.com/office/powerpoint/2010/main" val="2946075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6" name="Content Placeholder 5" descr="loh.png"/>
          <p:cNvPicPr>
            <a:picLocks noGrp="1" noChangeAspect="1"/>
          </p:cNvPicPr>
          <p:nvPr>
            <p:ph idx="1"/>
          </p:nvPr>
        </p:nvPicPr>
        <p:blipFill>
          <a:blip r:embed="rId2">
            <a:extLst>
              <a:ext uri="{28A0092B-C50C-407E-A947-70E740481C1C}">
                <a14:useLocalDpi xmlns:a14="http://schemas.microsoft.com/office/drawing/2010/main" val="0"/>
              </a:ext>
            </a:extLst>
          </a:blip>
          <a:srcRect t="-400" b="-400"/>
          <a:stretch>
            <a:fillRect/>
          </a:stretch>
        </p:blipFill>
        <p:spPr/>
      </p:pic>
    </p:spTree>
    <p:extLst>
      <p:ext uri="{BB962C8B-B14F-4D97-AF65-F5344CB8AC3E}">
        <p14:creationId xmlns:p14="http://schemas.microsoft.com/office/powerpoint/2010/main" val="1962981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bad boss2.jpg"/>
          <p:cNvPicPr>
            <a:picLocks noGrp="1" noChangeAspect="1"/>
          </p:cNvPicPr>
          <p:nvPr>
            <p:ph idx="1"/>
          </p:nvPr>
        </p:nvPicPr>
        <p:blipFill>
          <a:blip r:embed="rId2">
            <a:extLst>
              <a:ext uri="{28A0092B-C50C-407E-A947-70E740481C1C}">
                <a14:useLocalDpi xmlns:a14="http://schemas.microsoft.com/office/drawing/2010/main" val="0"/>
              </a:ext>
            </a:extLst>
          </a:blip>
          <a:srcRect t="-19478" b="-19478"/>
          <a:stretch>
            <a:fillRect/>
          </a:stretch>
        </p:blipFill>
        <p:spPr/>
      </p:pic>
    </p:spTree>
    <p:extLst>
      <p:ext uri="{BB962C8B-B14F-4D97-AF65-F5344CB8AC3E}">
        <p14:creationId xmlns:p14="http://schemas.microsoft.com/office/powerpoint/2010/main" val="37981073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pic>
        <p:nvPicPr>
          <p:cNvPr id="4" name="Content Placeholder 3" descr="walter-white-money.jpg"/>
          <p:cNvPicPr>
            <a:picLocks noGrp="1" noChangeAspect="1"/>
          </p:cNvPicPr>
          <p:nvPr>
            <p:ph idx="1"/>
          </p:nvPr>
        </p:nvPicPr>
        <p:blipFill>
          <a:blip r:embed="rId2">
            <a:extLst>
              <a:ext uri="{28A0092B-C50C-407E-A947-70E740481C1C}">
                <a14:useLocalDpi xmlns:a14="http://schemas.microsoft.com/office/drawing/2010/main" val="0"/>
              </a:ext>
            </a:extLst>
          </a:blip>
          <a:srcRect t="-6000" b="-6000"/>
          <a:stretch>
            <a:fillRect/>
          </a:stretch>
        </p:blipFill>
        <p:spPr/>
      </p:pic>
    </p:spTree>
    <p:extLst>
      <p:ext uri="{BB962C8B-B14F-4D97-AF65-F5344CB8AC3E}">
        <p14:creationId xmlns:p14="http://schemas.microsoft.com/office/powerpoint/2010/main" val="4052301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superhero.jpg"/>
          <p:cNvPicPr>
            <a:picLocks noGrp="1" noChangeAspect="1"/>
          </p:cNvPicPr>
          <p:nvPr>
            <p:ph idx="1"/>
          </p:nvPr>
        </p:nvPicPr>
        <p:blipFill>
          <a:blip r:embed="rId2">
            <a:extLst>
              <a:ext uri="{28A0092B-C50C-407E-A947-70E740481C1C}">
                <a14:useLocalDpi xmlns:a14="http://schemas.microsoft.com/office/drawing/2010/main" val="0"/>
              </a:ext>
            </a:extLst>
          </a:blip>
          <a:srcRect t="-4942" b="-4942"/>
          <a:stretch>
            <a:fillRect/>
          </a:stretch>
        </p:blipFill>
        <p:spPr/>
      </p:pic>
    </p:spTree>
    <p:extLst>
      <p:ext uri="{BB962C8B-B14F-4D97-AF65-F5344CB8AC3E}">
        <p14:creationId xmlns:p14="http://schemas.microsoft.com/office/powerpoint/2010/main" val="409819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Office Hours</a:t>
            </a:r>
          </a:p>
        </p:txBody>
      </p:sp>
      <p:sp>
        <p:nvSpPr>
          <p:cNvPr id="2" name="Content Placeholder 1"/>
          <p:cNvSpPr>
            <a:spLocks noGrp="1"/>
          </p:cNvSpPr>
          <p:nvPr>
            <p:ph idx="1"/>
          </p:nvPr>
        </p:nvSpPr>
        <p:spPr/>
        <p:txBody>
          <a:bodyPr>
            <a:normAutofit/>
          </a:bodyPr>
          <a:lstStyle/>
          <a:p>
            <a:r>
              <a:rPr lang="en-US" sz="3600" dirty="0"/>
              <a:t>Mondays 11:30am </a:t>
            </a:r>
            <a:r>
              <a:rPr lang="mr-IN" sz="3600" dirty="0"/>
              <a:t>–</a:t>
            </a:r>
            <a:r>
              <a:rPr lang="en-US" sz="3600" dirty="0"/>
              <a:t> 1pm</a:t>
            </a:r>
          </a:p>
          <a:p>
            <a:r>
              <a:rPr lang="en-US" sz="3600" dirty="0"/>
              <a:t>Also by appointment</a:t>
            </a:r>
          </a:p>
          <a:p>
            <a:pPr marL="114300" indent="0">
              <a:buNone/>
            </a:pPr>
            <a:endParaRPr lang="en-US" sz="3600" dirty="0"/>
          </a:p>
          <a:p>
            <a:pPr marL="114300" indent="0">
              <a:buNone/>
            </a:pPr>
            <a:r>
              <a:rPr lang="en-US" sz="3600" dirty="0"/>
              <a:t>Virtually through Zoom – See the Zoom tab in ELMS</a:t>
            </a:r>
          </a:p>
          <a:p>
            <a:pPr marL="114300" indent="0">
              <a:buNone/>
            </a:pPr>
            <a:endParaRPr lang="en-US" sz="3600" dirty="0"/>
          </a:p>
        </p:txBody>
      </p:sp>
    </p:spTree>
    <p:extLst>
      <p:ext uri="{BB962C8B-B14F-4D97-AF65-F5344CB8AC3E}">
        <p14:creationId xmlns:p14="http://schemas.microsoft.com/office/powerpoint/2010/main" val="17477489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parts-unknown-anthony-bourdain-cuba-1.jpg"/>
          <p:cNvPicPr>
            <a:picLocks noGrp="1" noChangeAspect="1"/>
          </p:cNvPicPr>
          <p:nvPr>
            <p:ph idx="1"/>
          </p:nvPr>
        </p:nvPicPr>
        <p:blipFill>
          <a:blip r:embed="rId2">
            <a:extLst>
              <a:ext uri="{28A0092B-C50C-407E-A947-70E740481C1C}">
                <a14:useLocalDpi xmlns:a14="http://schemas.microsoft.com/office/drawing/2010/main" val="0"/>
              </a:ext>
            </a:extLst>
          </a:blip>
          <a:srcRect l="-2910" r="-2910"/>
          <a:stretch>
            <a:fillRect/>
          </a:stretch>
        </p:blipFill>
        <p:spPr/>
      </p:pic>
    </p:spTree>
    <p:extLst>
      <p:ext uri="{BB962C8B-B14F-4D97-AF65-F5344CB8AC3E}">
        <p14:creationId xmlns:p14="http://schemas.microsoft.com/office/powerpoint/2010/main" val="3672706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Your Infosec Journey</a:t>
            </a:r>
          </a:p>
        </p:txBody>
      </p:sp>
      <p:sp>
        <p:nvSpPr>
          <p:cNvPr id="3" name="Content Placeholder 2"/>
          <p:cNvSpPr>
            <a:spLocks noGrp="1"/>
          </p:cNvSpPr>
          <p:nvPr>
            <p:ph idx="1"/>
          </p:nvPr>
        </p:nvSpPr>
        <p:spPr/>
        <p:txBody>
          <a:bodyPr/>
          <a:lstStyle/>
          <a:p>
            <a:pPr marL="114300" indent="0">
              <a:buNone/>
            </a:pPr>
            <a:endParaRPr lang="en-US" sz="3600" b="1" dirty="0"/>
          </a:p>
          <a:p>
            <a:r>
              <a:rPr lang="en-US" dirty="0"/>
              <a:t>If you would like to present your </a:t>
            </a:r>
            <a:r>
              <a:rPr lang="en-US" dirty="0" err="1"/>
              <a:t>infosec</a:t>
            </a:r>
            <a:r>
              <a:rPr lang="en-US" dirty="0"/>
              <a:t> journey (to class, or just to myself) email </a:t>
            </a:r>
            <a:r>
              <a:rPr lang="en-US" dirty="0">
                <a:hlinkClick r:id="rId2"/>
              </a:rPr>
              <a:t>kts@umd.edu</a:t>
            </a:r>
            <a:r>
              <a:rPr lang="en-US" dirty="0"/>
              <a:t> and put “ENPM685 Infosec Journey” in the title</a:t>
            </a:r>
          </a:p>
          <a:p>
            <a:endParaRPr lang="en-US" dirty="0"/>
          </a:p>
          <a:p>
            <a:r>
              <a:rPr lang="en-US" dirty="0"/>
              <a:t>The media format for this is open</a:t>
            </a:r>
          </a:p>
        </p:txBody>
      </p:sp>
    </p:spTree>
    <p:extLst>
      <p:ext uri="{BB962C8B-B14F-4D97-AF65-F5344CB8AC3E}">
        <p14:creationId xmlns:p14="http://schemas.microsoft.com/office/powerpoint/2010/main" val="25015241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More on Starting an Infosec Career</a:t>
            </a:r>
          </a:p>
        </p:txBody>
      </p:sp>
      <p:sp>
        <p:nvSpPr>
          <p:cNvPr id="3" name="Content Placeholder 2"/>
          <p:cNvSpPr>
            <a:spLocks noGrp="1"/>
          </p:cNvSpPr>
          <p:nvPr>
            <p:ph idx="1"/>
          </p:nvPr>
        </p:nvSpPr>
        <p:spPr/>
        <p:txBody>
          <a:bodyPr/>
          <a:lstStyle/>
          <a:p>
            <a:r>
              <a:rPr lang="en-US" dirty="0">
                <a:hlinkClick r:id="rId2"/>
              </a:rPr>
              <a:t>https://danielmiessler.com/blog/build-successful-infosec-career/</a:t>
            </a:r>
            <a:endParaRPr lang="en-US" dirty="0"/>
          </a:p>
          <a:p>
            <a:endParaRPr lang="en-US" dirty="0"/>
          </a:p>
          <a:p>
            <a:r>
              <a:rPr lang="en-US" dirty="0">
                <a:hlinkClick r:id="rId3"/>
              </a:rPr>
              <a:t>https://tisiphone.net/2015/10/12/starting-an-infosec-career-the-megamix-chapters-1-3/</a:t>
            </a:r>
            <a:endParaRPr lang="en-US" dirty="0"/>
          </a:p>
          <a:p>
            <a:endParaRPr lang="en-US" dirty="0"/>
          </a:p>
          <a:p>
            <a:r>
              <a:rPr lang="en-US" b="1" dirty="0"/>
              <a:t>* more on </a:t>
            </a:r>
            <a:r>
              <a:rPr lang="en-US" b="1"/>
              <a:t>this topic </a:t>
            </a:r>
            <a:r>
              <a:rPr lang="en-US" b="1" dirty="0"/>
              <a:t>soon</a:t>
            </a:r>
          </a:p>
          <a:p>
            <a:endParaRPr lang="en-US" dirty="0"/>
          </a:p>
        </p:txBody>
      </p:sp>
    </p:spTree>
    <p:extLst>
      <p:ext uri="{BB962C8B-B14F-4D97-AF65-F5344CB8AC3E}">
        <p14:creationId xmlns:p14="http://schemas.microsoft.com/office/powerpoint/2010/main" val="34481737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6B97-BFE6-AD43-BC1A-FBBDB2102CCB}"/>
              </a:ext>
            </a:extLst>
          </p:cNvPr>
          <p:cNvSpPr>
            <a:spLocks noGrp="1"/>
          </p:cNvSpPr>
          <p:nvPr>
            <p:ph type="title"/>
          </p:nvPr>
        </p:nvSpPr>
        <p:spPr/>
        <p:txBody>
          <a:bodyPr/>
          <a:lstStyle/>
          <a:p>
            <a:r>
              <a:rPr lang="en-US" sz="3600" dirty="0"/>
              <a:t>More on Starting an Infosec Career</a:t>
            </a:r>
          </a:p>
        </p:txBody>
      </p:sp>
      <p:sp>
        <p:nvSpPr>
          <p:cNvPr id="3" name="Content Placeholder 2">
            <a:extLst>
              <a:ext uri="{FF2B5EF4-FFF2-40B4-BE49-F238E27FC236}">
                <a16:creationId xmlns:a16="http://schemas.microsoft.com/office/drawing/2014/main" id="{68EAB41E-182B-5C4B-9F4F-9EB0269AA8C0}"/>
              </a:ext>
            </a:extLst>
          </p:cNvPr>
          <p:cNvSpPr>
            <a:spLocks noGrp="1"/>
          </p:cNvSpPr>
          <p:nvPr>
            <p:ph idx="1"/>
          </p:nvPr>
        </p:nvSpPr>
        <p:spPr/>
        <p:txBody>
          <a:bodyPr/>
          <a:lstStyle/>
          <a:p>
            <a:pPr marL="114300" indent="0">
              <a:buNone/>
            </a:pPr>
            <a:r>
              <a:rPr lang="en-US" dirty="0"/>
              <a:t>Patton, H. </a:t>
            </a:r>
            <a:r>
              <a:rPr lang="en-US" b="1" dirty="0"/>
              <a:t>Navigating the Cybersecurity Career Path</a:t>
            </a:r>
            <a:r>
              <a:rPr lang="en-US" dirty="0"/>
              <a:t>, Wiley, 2021. ISBN: 978-1119833420</a:t>
            </a:r>
          </a:p>
          <a:p>
            <a:pPr marL="114300" indent="0">
              <a:buNone/>
            </a:pPr>
            <a:endParaRPr lang="en-US" dirty="0"/>
          </a:p>
          <a:p>
            <a:pPr marL="114300" indent="0">
              <a:buNone/>
            </a:pPr>
            <a:r>
              <a:rPr lang="en-US" dirty="0">
                <a:hlinkClick r:id="rId2"/>
              </a:rPr>
              <a:t>https://www.amazon.com/Navigating-Cybersecurity-Career-Path-Insider/dp/1119833426/</a:t>
            </a:r>
            <a:r>
              <a:rPr lang="en-US" dirty="0"/>
              <a:t> </a:t>
            </a:r>
          </a:p>
        </p:txBody>
      </p:sp>
      <p:pic>
        <p:nvPicPr>
          <p:cNvPr id="1028" name="Picture 4">
            <a:extLst>
              <a:ext uri="{FF2B5EF4-FFF2-40B4-BE49-F238E27FC236}">
                <a16:creationId xmlns:a16="http://schemas.microsoft.com/office/drawing/2014/main" id="{DDE6078D-0064-A542-B3D3-59862A372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537" y="3507205"/>
            <a:ext cx="1929063" cy="28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9023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44A9-1C1E-D247-AFB1-A394303E645A}"/>
              </a:ext>
            </a:extLst>
          </p:cNvPr>
          <p:cNvSpPr>
            <a:spLocks noGrp="1"/>
          </p:cNvSpPr>
          <p:nvPr>
            <p:ph type="title"/>
          </p:nvPr>
        </p:nvSpPr>
        <p:spPr/>
        <p:txBody>
          <a:bodyPr/>
          <a:lstStyle/>
          <a:p>
            <a:r>
              <a:rPr lang="en-US" dirty="0"/>
              <a:t>The Best Tool Out There</a:t>
            </a:r>
          </a:p>
        </p:txBody>
      </p:sp>
      <p:sp>
        <p:nvSpPr>
          <p:cNvPr id="3" name="Content Placeholder 2">
            <a:extLst>
              <a:ext uri="{FF2B5EF4-FFF2-40B4-BE49-F238E27FC236}">
                <a16:creationId xmlns:a16="http://schemas.microsoft.com/office/drawing/2014/main" id="{3AFDDBB5-BD14-0842-9772-F2057884506A}"/>
              </a:ext>
            </a:extLst>
          </p:cNvPr>
          <p:cNvSpPr>
            <a:spLocks noGrp="1"/>
          </p:cNvSpPr>
          <p:nvPr>
            <p:ph idx="1"/>
          </p:nvPr>
        </p:nvSpPr>
        <p:spPr/>
        <p:txBody>
          <a:bodyPr anchor="ctr">
            <a:normAutofit/>
          </a:bodyPr>
          <a:lstStyle/>
          <a:p>
            <a:r>
              <a:rPr lang="en-US" sz="4400" dirty="0"/>
              <a:t>Is a well trained and informed user.</a:t>
            </a:r>
          </a:p>
        </p:txBody>
      </p:sp>
    </p:spTree>
    <p:extLst>
      <p:ext uri="{BB962C8B-B14F-4D97-AF65-F5344CB8AC3E}">
        <p14:creationId xmlns:p14="http://schemas.microsoft.com/office/powerpoint/2010/main" val="1333243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as a Entry Point</a:t>
            </a:r>
          </a:p>
        </p:txBody>
      </p:sp>
      <p:sp>
        <p:nvSpPr>
          <p:cNvPr id="3" name="Content Placeholder 2"/>
          <p:cNvSpPr>
            <a:spLocks noGrp="1"/>
          </p:cNvSpPr>
          <p:nvPr>
            <p:ph idx="1"/>
          </p:nvPr>
        </p:nvSpPr>
        <p:spPr/>
        <p:txBody>
          <a:bodyPr>
            <a:normAutofit/>
          </a:bodyPr>
          <a:lstStyle/>
          <a:p>
            <a:r>
              <a:rPr lang="en-US" sz="2800" dirty="0"/>
              <a:t>Website visits (watering hole attack)</a:t>
            </a:r>
          </a:p>
          <a:p>
            <a:r>
              <a:rPr lang="en-US" sz="2800" dirty="0"/>
              <a:t>BYOD</a:t>
            </a:r>
          </a:p>
          <a:p>
            <a:r>
              <a:rPr lang="en-US" sz="2800" dirty="0"/>
              <a:t>BYO software/OS/USB key</a:t>
            </a:r>
          </a:p>
          <a:p>
            <a:r>
              <a:rPr lang="en-US" sz="2800" dirty="0"/>
              <a:t>Bribing the cleaners + implants (Evil maid attack)</a:t>
            </a:r>
          </a:p>
          <a:p>
            <a:r>
              <a:rPr lang="en-US" sz="2800" dirty="0"/>
              <a:t>Social Engineering</a:t>
            </a:r>
          </a:p>
          <a:p>
            <a:r>
              <a:rPr lang="en-US" sz="2800" dirty="0"/>
              <a:t>Phishing/Spear Phishing</a:t>
            </a:r>
          </a:p>
        </p:txBody>
      </p:sp>
    </p:spTree>
    <p:extLst>
      <p:ext uri="{BB962C8B-B14F-4D97-AF65-F5344CB8AC3E}">
        <p14:creationId xmlns:p14="http://schemas.microsoft.com/office/powerpoint/2010/main" val="2371835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14425"/>
            <a:ext cx="7772400" cy="5041900"/>
          </a:xfrm>
        </p:spPr>
        <p:txBody>
          <a:bodyPr>
            <a:noAutofit/>
          </a:bodyPr>
          <a:lstStyle/>
          <a:p>
            <a:r>
              <a:rPr lang="en-US" sz="6600" dirty="0"/>
              <a:t>NEVER UNDERESTIMATE A USER’S ABILITY TO DO SOMETHING BAD</a:t>
            </a:r>
            <a:r>
              <a:rPr lang="en-US" sz="6600" baseline="30000" dirty="0"/>
              <a:t>TM</a:t>
            </a:r>
            <a:endParaRPr lang="en-US" sz="6600" dirty="0"/>
          </a:p>
        </p:txBody>
      </p:sp>
      <p:sp>
        <p:nvSpPr>
          <p:cNvPr id="3" name="Subtitle 2"/>
          <p:cNvSpPr>
            <a:spLocks noGrp="1"/>
          </p:cNvSpPr>
          <p:nvPr>
            <p:ph type="subTitle" idx="1"/>
          </p:nvPr>
        </p:nvSpPr>
        <p:spPr>
          <a:xfrm>
            <a:off x="8458200" y="6156325"/>
            <a:ext cx="628650" cy="463550"/>
          </a:xfrm>
        </p:spPr>
        <p:txBody>
          <a:bodyPr>
            <a:normAutofit/>
          </a:bodyPr>
          <a:lstStyle/>
          <a:p>
            <a:endParaRPr lang="en-US" dirty="0"/>
          </a:p>
        </p:txBody>
      </p:sp>
    </p:spTree>
    <p:extLst>
      <p:ext uri="{BB962C8B-B14F-4D97-AF65-F5344CB8AC3E}">
        <p14:creationId xmlns:p14="http://schemas.microsoft.com/office/powerpoint/2010/main" val="9704008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descr="click-all-links.jpg"/>
          <p:cNvPicPr>
            <a:picLocks noGrp="1" noChangeAspect="1"/>
          </p:cNvPicPr>
          <p:nvPr>
            <p:ph idx="1"/>
          </p:nvPr>
        </p:nvPicPr>
        <p:blipFill>
          <a:blip r:embed="rId2">
            <a:extLst>
              <a:ext uri="{28A0092B-C50C-407E-A947-70E740481C1C}">
                <a14:useLocalDpi xmlns:a14="http://schemas.microsoft.com/office/drawing/2010/main" val="0"/>
              </a:ext>
            </a:extLst>
          </a:blip>
          <a:srcRect l="-9524" r="-9524"/>
          <a:stretch>
            <a:fillRect/>
          </a:stretch>
        </p:blipFill>
        <p:spPr>
          <a:xfrm>
            <a:off x="-374316" y="312821"/>
            <a:ext cx="9892632" cy="6232358"/>
          </a:xfrm>
        </p:spPr>
      </p:pic>
    </p:spTree>
    <p:extLst>
      <p:ext uri="{BB962C8B-B14F-4D97-AF65-F5344CB8AC3E}">
        <p14:creationId xmlns:p14="http://schemas.microsoft.com/office/powerpoint/2010/main" val="2966159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Users – The First &amp; Last Line of Defense</a:t>
            </a:r>
          </a:p>
        </p:txBody>
      </p:sp>
      <p:sp>
        <p:nvSpPr>
          <p:cNvPr id="3" name="Content Placeholder 2"/>
          <p:cNvSpPr>
            <a:spLocks noGrp="1"/>
          </p:cNvSpPr>
          <p:nvPr>
            <p:ph idx="1"/>
          </p:nvPr>
        </p:nvSpPr>
        <p:spPr/>
        <p:txBody>
          <a:bodyPr>
            <a:normAutofit/>
          </a:bodyPr>
          <a:lstStyle/>
          <a:p>
            <a:r>
              <a:rPr lang="en-US" sz="3200" dirty="0"/>
              <a:t>Good security awareness program</a:t>
            </a:r>
          </a:p>
          <a:p>
            <a:r>
              <a:rPr lang="en-US" sz="3200" dirty="0"/>
              <a:t>Equip them to make good decisions</a:t>
            </a:r>
          </a:p>
          <a:p>
            <a:r>
              <a:rPr lang="en-US" sz="3200" dirty="0"/>
              <a:t>Make your awareness program mandatory and as pain free as possible</a:t>
            </a:r>
          </a:p>
          <a:p>
            <a:pPr lvl="1"/>
            <a:r>
              <a:rPr lang="en-US" sz="3000" dirty="0"/>
              <a:t>Maybe with some pain if they don’t do it</a:t>
            </a:r>
            <a:r>
              <a:rPr lang="is-IS" sz="3000" dirty="0"/>
              <a:t>…</a:t>
            </a:r>
            <a:endParaRPr lang="en-US" sz="3000" dirty="0"/>
          </a:p>
        </p:txBody>
      </p:sp>
    </p:spTree>
    <p:extLst>
      <p:ext uri="{BB962C8B-B14F-4D97-AF65-F5344CB8AC3E}">
        <p14:creationId xmlns:p14="http://schemas.microsoft.com/office/powerpoint/2010/main" val="40112364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Awareness Training</a:t>
            </a:r>
          </a:p>
        </p:txBody>
      </p:sp>
      <p:sp>
        <p:nvSpPr>
          <p:cNvPr id="3" name="Content Placeholder 2"/>
          <p:cNvSpPr>
            <a:spLocks noGrp="1"/>
          </p:cNvSpPr>
          <p:nvPr>
            <p:ph idx="1"/>
          </p:nvPr>
        </p:nvSpPr>
        <p:spPr/>
        <p:txBody>
          <a:bodyPr>
            <a:normAutofit/>
          </a:bodyPr>
          <a:lstStyle/>
          <a:p>
            <a:r>
              <a:rPr lang="en-US" sz="2400" dirty="0"/>
              <a:t>SANS Securing The Human</a:t>
            </a:r>
          </a:p>
          <a:p>
            <a:pPr lvl="1"/>
            <a:r>
              <a:rPr lang="en-US" sz="2400" dirty="0"/>
              <a:t>$</a:t>
            </a:r>
          </a:p>
          <a:p>
            <a:pPr lvl="1"/>
            <a:r>
              <a:rPr lang="en-US" sz="2400" dirty="0">
                <a:hlinkClick r:id="rId2"/>
              </a:rPr>
              <a:t>https://securingthehuman.sans.org</a:t>
            </a:r>
            <a:endParaRPr lang="en-US" sz="2400" dirty="0"/>
          </a:p>
          <a:p>
            <a:pPr marL="411480" lvl="1" indent="0">
              <a:buNone/>
            </a:pPr>
            <a:endParaRPr lang="en-US" sz="2400" dirty="0"/>
          </a:p>
          <a:p>
            <a:r>
              <a:rPr lang="en-US" sz="2400" dirty="0" err="1"/>
              <a:t>Cybrary’s</a:t>
            </a:r>
            <a:r>
              <a:rPr lang="en-US" sz="2400" dirty="0"/>
              <a:t> End User Awareness Training</a:t>
            </a:r>
          </a:p>
          <a:p>
            <a:pPr lvl="1"/>
            <a:r>
              <a:rPr lang="en-US" sz="2400" dirty="0"/>
              <a:t>Free</a:t>
            </a:r>
          </a:p>
          <a:p>
            <a:pPr lvl="1"/>
            <a:r>
              <a:rPr lang="en-US" sz="2400" dirty="0">
                <a:hlinkClick r:id="rId3"/>
              </a:rPr>
              <a:t>https://www.cybrary.it/course/end-user-security-awareness-1-hour/</a:t>
            </a:r>
            <a:endParaRPr lang="en-US" sz="2400" dirty="0"/>
          </a:p>
          <a:p>
            <a:pPr lvl="1"/>
            <a:endParaRPr lang="en-US" sz="2400" dirty="0"/>
          </a:p>
        </p:txBody>
      </p:sp>
    </p:spTree>
    <p:extLst>
      <p:ext uri="{BB962C8B-B14F-4D97-AF65-F5344CB8AC3E}">
        <p14:creationId xmlns:p14="http://schemas.microsoft.com/office/powerpoint/2010/main" val="40048503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1713</TotalTime>
  <Words>3442</Words>
  <Application>Microsoft Macintosh PowerPoint</Application>
  <PresentationFormat>On-screen Show (4:3)</PresentationFormat>
  <Paragraphs>485</Paragraphs>
  <Slides>133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133</vt:i4>
      </vt:variant>
    </vt:vector>
  </HeadingPairs>
  <TitlesOfParts>
    <vt:vector size="138" baseType="lpstr">
      <vt:lpstr>Arial</vt:lpstr>
      <vt:lpstr>Calibri</vt:lpstr>
      <vt:lpstr>Cambria</vt:lpstr>
      <vt:lpstr>Gotham-Book</vt:lpstr>
      <vt:lpstr>Adjacency</vt:lpstr>
      <vt:lpstr>ENPM685: Information Security Tools</vt:lpstr>
      <vt:lpstr> </vt:lpstr>
      <vt:lpstr>Who are you?</vt:lpstr>
      <vt:lpstr>Who am I?</vt:lpstr>
      <vt:lpstr>#humblebrag</vt:lpstr>
      <vt:lpstr>Your TA</vt:lpstr>
      <vt:lpstr> </vt:lpstr>
      <vt:lpstr>For those playing the home game…</vt:lpstr>
      <vt:lpstr>Office Hours</vt:lpstr>
      <vt:lpstr> </vt:lpstr>
      <vt:lpstr>Contact Info</vt:lpstr>
      <vt:lpstr>Immigration/Visa Questions?</vt:lpstr>
      <vt:lpstr>Technical Questions</vt:lpstr>
      <vt:lpstr>Grading</vt:lpstr>
      <vt:lpstr>+/- Grading</vt:lpstr>
      <vt:lpstr>Grading</vt:lpstr>
      <vt:lpstr>Late Assignment Policy</vt:lpstr>
      <vt:lpstr>Late Assignment Policy</vt:lpstr>
      <vt:lpstr>Late Assignment Policy</vt:lpstr>
      <vt:lpstr>LATE IS LATE</vt:lpstr>
      <vt:lpstr> </vt:lpstr>
      <vt:lpstr>Grade Disputes</vt:lpstr>
      <vt:lpstr>Notice</vt:lpstr>
      <vt:lpstr>Notice</vt:lpstr>
      <vt:lpstr>Notice</vt:lpstr>
      <vt:lpstr>No Whining Policy</vt:lpstr>
      <vt:lpstr>Homework</vt:lpstr>
      <vt:lpstr>Midterm Project – Capture the Flag</vt:lpstr>
      <vt:lpstr>Final Project – Incident Investigation</vt:lpstr>
      <vt:lpstr>Class Participation</vt:lpstr>
      <vt:lpstr>Late Assignment Policy</vt:lpstr>
      <vt:lpstr>Academic Integrity</vt:lpstr>
      <vt:lpstr>Honor Pledge</vt:lpstr>
      <vt:lpstr>Plagiarism</vt:lpstr>
      <vt:lpstr> </vt:lpstr>
      <vt:lpstr>Asking for help</vt:lpstr>
      <vt:lpstr>Plagiarism.  Don’t do it.</vt:lpstr>
      <vt:lpstr>Which one is correct?</vt:lpstr>
      <vt:lpstr>PROOFREAD YOUR WORK</vt:lpstr>
      <vt:lpstr>PROOFREAD YOUR WORK</vt:lpstr>
      <vt:lpstr>Why am I harping on this?</vt:lpstr>
      <vt:lpstr>Troubleshooting</vt:lpstr>
      <vt:lpstr>Recommended Textbooks</vt:lpstr>
      <vt:lpstr>Recommended Textbooks</vt:lpstr>
      <vt:lpstr>Course Layout</vt:lpstr>
      <vt:lpstr>Course Layout</vt:lpstr>
      <vt:lpstr>What won’t we get into?</vt:lpstr>
      <vt:lpstr>Feedback is a Gift</vt:lpstr>
      <vt:lpstr>Words of Warning</vt:lpstr>
      <vt:lpstr>Safe Hacking</vt:lpstr>
      <vt:lpstr>Class Requirements</vt:lpstr>
      <vt:lpstr>Class Google Drive space</vt:lpstr>
      <vt:lpstr>The VMs </vt:lpstr>
      <vt:lpstr>VM Networking</vt:lpstr>
      <vt:lpstr>Homework #1</vt:lpstr>
      <vt:lpstr>Time Management 101</vt:lpstr>
      <vt:lpstr> </vt:lpstr>
      <vt:lpstr>In ELMS</vt:lpstr>
      <vt:lpstr> </vt:lpstr>
      <vt:lpstr>Build your calendar</vt:lpstr>
      <vt:lpstr>Don’t let your assignments look like this</vt:lpstr>
      <vt:lpstr>How I’d Do an Assignment</vt:lpstr>
      <vt:lpstr>How I’d Do a Project</vt:lpstr>
      <vt:lpstr>How I’d Do a Project</vt:lpstr>
      <vt:lpstr>Every semester</vt:lpstr>
      <vt:lpstr>Tools?</vt:lpstr>
      <vt:lpstr> </vt:lpstr>
      <vt:lpstr> </vt:lpstr>
      <vt:lpstr> </vt:lpstr>
      <vt:lpstr> </vt:lpstr>
      <vt:lpstr> </vt:lpstr>
      <vt:lpstr>Your Infosec Journey</vt:lpstr>
      <vt:lpstr>Why Infosec?</vt:lpstr>
      <vt:lpstr>Why Infosec?</vt:lpstr>
      <vt:lpstr>PowerPoint Presentation</vt:lpstr>
      <vt:lpstr>My Infosec Journey</vt:lpstr>
      <vt:lpstr> </vt:lpstr>
      <vt:lpstr> </vt:lpstr>
      <vt:lpstr> </vt:lpstr>
      <vt:lpstr> </vt:lpstr>
      <vt:lpstr> </vt:lpstr>
      <vt:lpstr> </vt:lpstr>
      <vt:lpstr> </vt:lpstr>
      <vt:lpstr> </vt:lpstr>
      <vt:lpstr> </vt:lpstr>
      <vt:lpstr> </vt:lpstr>
      <vt:lpstr> </vt:lpstr>
      <vt:lpstr>What’s Next?</vt:lpstr>
      <vt:lpstr> </vt:lpstr>
      <vt:lpstr> </vt:lpstr>
      <vt:lpstr>Your Infosec Journey</vt:lpstr>
      <vt:lpstr>More on Starting an Infosec Career</vt:lpstr>
      <vt:lpstr>More on Starting an Infosec Career</vt:lpstr>
      <vt:lpstr>The Best Tool Out There</vt:lpstr>
      <vt:lpstr>User as a Entry Point</vt:lpstr>
      <vt:lpstr>NEVER UNDERESTIMATE A USER’S ABILITY TO DO SOMETHING BADTM</vt:lpstr>
      <vt:lpstr> </vt:lpstr>
      <vt:lpstr>Users – The First &amp; Last Line of Defense</vt:lpstr>
      <vt:lpstr>Security Awareness Training</vt:lpstr>
      <vt:lpstr>A Typical User’s Point of View</vt:lpstr>
      <vt:lpstr>A Typical User’s Point of View</vt:lpstr>
      <vt:lpstr>A Typical User’s Point of View</vt:lpstr>
      <vt:lpstr>Security Awareness</vt:lpstr>
      <vt:lpstr>Security Awareness - Phishing</vt:lpstr>
      <vt:lpstr>Security Awareness – Password Practices</vt:lpstr>
      <vt:lpstr>Security Awareness – Password Practices</vt:lpstr>
      <vt:lpstr>Security Awareness – Password Practices</vt:lpstr>
      <vt:lpstr>Security Awareness – Password Practices</vt:lpstr>
      <vt:lpstr>Security Awareness – Password Practices</vt:lpstr>
      <vt:lpstr>Security Awareness – Password Practices</vt:lpstr>
      <vt:lpstr>Security Awareness - Patching</vt:lpstr>
      <vt:lpstr>Security Awareness – Social Media</vt:lpstr>
      <vt:lpstr>Security Awareness – Social Media</vt:lpstr>
      <vt:lpstr>Security Awareness – Social Media</vt:lpstr>
      <vt:lpstr>Security Awareness – Social Media</vt:lpstr>
      <vt:lpstr>Security Awareness – Data Loss</vt:lpstr>
      <vt:lpstr>Security via Policy</vt:lpstr>
      <vt:lpstr>Keep IT Security Relevant</vt:lpstr>
      <vt:lpstr> </vt:lpstr>
      <vt:lpstr> </vt:lpstr>
      <vt:lpstr> </vt:lpstr>
      <vt:lpstr> </vt:lpstr>
      <vt:lpstr>So why all this user talk?</vt:lpstr>
      <vt:lpstr>TIAA’s Cybersecurity Awareness</vt:lpstr>
      <vt:lpstr> </vt:lpstr>
      <vt:lpstr>The Second Best Infosec Tool</vt:lpstr>
      <vt:lpstr>Spreadsheets rule!</vt:lpstr>
      <vt:lpstr>Why Spreadsheets?</vt:lpstr>
      <vt:lpstr>Asset Inventory</vt:lpstr>
      <vt:lpstr>Asset Inventory</vt:lpstr>
      <vt:lpstr>Very Important Questions</vt:lpstr>
      <vt:lpstr>Important Questions</vt:lpstr>
      <vt:lpstr>Offense vs Defense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Figlewski</dc:creator>
  <cp:lastModifiedBy>Microsoft Office User</cp:lastModifiedBy>
  <cp:revision>322</cp:revision>
  <dcterms:created xsi:type="dcterms:W3CDTF">2013-12-30T22:58:50Z</dcterms:created>
  <dcterms:modified xsi:type="dcterms:W3CDTF">2022-01-26T04:01:02Z</dcterms:modified>
</cp:coreProperties>
</file>